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1"/>
  </p:notesMasterIdLst>
  <p:sldIdLst>
    <p:sldId id="256" r:id="rId2"/>
    <p:sldId id="257" r:id="rId3"/>
    <p:sldId id="259" r:id="rId4"/>
    <p:sldId id="260" r:id="rId5"/>
    <p:sldId id="261" r:id="rId6"/>
    <p:sldId id="288" r:id="rId7"/>
    <p:sldId id="262" r:id="rId8"/>
    <p:sldId id="263" r:id="rId9"/>
    <p:sldId id="289" r:id="rId10"/>
    <p:sldId id="382" r:id="rId11"/>
    <p:sldId id="381" r:id="rId12"/>
    <p:sldId id="384" r:id="rId13"/>
    <p:sldId id="383" r:id="rId14"/>
    <p:sldId id="385" r:id="rId15"/>
    <p:sldId id="386" r:id="rId16"/>
    <p:sldId id="291" r:id="rId17"/>
    <p:sldId id="353" r:id="rId18"/>
    <p:sldId id="292" r:id="rId19"/>
    <p:sldId id="387" r:id="rId20"/>
    <p:sldId id="388" r:id="rId21"/>
    <p:sldId id="389" r:id="rId22"/>
    <p:sldId id="390" r:id="rId23"/>
    <p:sldId id="391" r:id="rId24"/>
    <p:sldId id="392" r:id="rId25"/>
    <p:sldId id="293" r:id="rId26"/>
    <p:sldId id="290" r:id="rId27"/>
    <p:sldId id="354" r:id="rId28"/>
    <p:sldId id="294" r:id="rId29"/>
    <p:sldId id="393" r:id="rId30"/>
    <p:sldId id="394" r:id="rId31"/>
    <p:sldId id="395" r:id="rId32"/>
    <p:sldId id="396" r:id="rId33"/>
    <p:sldId id="296" r:id="rId34"/>
    <p:sldId id="297" r:id="rId35"/>
    <p:sldId id="298" r:id="rId36"/>
    <p:sldId id="355" r:id="rId37"/>
    <p:sldId id="356" r:id="rId38"/>
    <p:sldId id="300" r:id="rId39"/>
    <p:sldId id="399" r:id="rId40"/>
    <p:sldId id="400" r:id="rId41"/>
    <p:sldId id="401" r:id="rId42"/>
    <p:sldId id="402" r:id="rId43"/>
    <p:sldId id="397" r:id="rId44"/>
    <p:sldId id="302" r:id="rId45"/>
    <p:sldId id="303" r:id="rId46"/>
    <p:sldId id="304" r:id="rId47"/>
    <p:sldId id="305" r:id="rId48"/>
    <p:sldId id="306" r:id="rId49"/>
    <p:sldId id="357" r:id="rId50"/>
    <p:sldId id="358" r:id="rId51"/>
    <p:sldId id="404" r:id="rId52"/>
    <p:sldId id="403" r:id="rId53"/>
    <p:sldId id="301" r:id="rId54"/>
    <p:sldId id="307" r:id="rId55"/>
    <p:sldId id="308" r:id="rId56"/>
    <p:sldId id="309" r:id="rId57"/>
    <p:sldId id="359" r:id="rId58"/>
    <p:sldId id="360" r:id="rId59"/>
    <p:sldId id="310" r:id="rId60"/>
    <p:sldId id="406" r:id="rId61"/>
    <p:sldId id="407" r:id="rId62"/>
    <p:sldId id="408" r:id="rId63"/>
    <p:sldId id="409" r:id="rId64"/>
    <p:sldId id="311" r:id="rId65"/>
    <p:sldId id="312" r:id="rId66"/>
    <p:sldId id="313" r:id="rId67"/>
    <p:sldId id="314" r:id="rId68"/>
    <p:sldId id="315" r:id="rId69"/>
    <p:sldId id="299" r:id="rId70"/>
    <p:sldId id="361" r:id="rId71"/>
    <p:sldId id="362" r:id="rId72"/>
    <p:sldId id="363" r:id="rId73"/>
    <p:sldId id="364" r:id="rId74"/>
    <p:sldId id="365" r:id="rId75"/>
    <p:sldId id="410" r:id="rId76"/>
    <p:sldId id="317" r:id="rId77"/>
    <p:sldId id="318" r:id="rId78"/>
    <p:sldId id="319" r:id="rId79"/>
    <p:sldId id="320" r:id="rId80"/>
    <p:sldId id="321" r:id="rId81"/>
    <p:sldId id="366" r:id="rId82"/>
    <p:sldId id="367" r:id="rId83"/>
    <p:sldId id="411" r:id="rId84"/>
    <p:sldId id="322" r:id="rId85"/>
    <p:sldId id="323" r:id="rId86"/>
    <p:sldId id="324" r:id="rId87"/>
    <p:sldId id="325" r:id="rId88"/>
    <p:sldId id="326" r:id="rId89"/>
    <p:sldId id="327" r:id="rId90"/>
    <p:sldId id="368" r:id="rId91"/>
    <p:sldId id="369" r:id="rId92"/>
    <p:sldId id="371" r:id="rId93"/>
    <p:sldId id="370" r:id="rId94"/>
    <p:sldId id="328" r:id="rId95"/>
    <p:sldId id="329" r:id="rId96"/>
    <p:sldId id="330" r:id="rId97"/>
    <p:sldId id="331" r:id="rId98"/>
    <p:sldId id="332" r:id="rId99"/>
    <p:sldId id="372" r:id="rId100"/>
    <p:sldId id="333" r:id="rId101"/>
    <p:sldId id="334" r:id="rId102"/>
    <p:sldId id="335" r:id="rId103"/>
    <p:sldId id="337" r:id="rId104"/>
    <p:sldId id="336" r:id="rId105"/>
    <p:sldId id="373" r:id="rId106"/>
    <p:sldId id="374" r:id="rId107"/>
    <p:sldId id="338" r:id="rId108"/>
    <p:sldId id="339" r:id="rId109"/>
    <p:sldId id="340" r:id="rId110"/>
    <p:sldId id="341" r:id="rId111"/>
    <p:sldId id="342" r:id="rId112"/>
    <p:sldId id="375" r:id="rId113"/>
    <p:sldId id="376" r:id="rId114"/>
    <p:sldId id="343" r:id="rId115"/>
    <p:sldId id="344" r:id="rId116"/>
    <p:sldId id="345" r:id="rId117"/>
    <p:sldId id="346" r:id="rId118"/>
    <p:sldId id="377" r:id="rId119"/>
    <p:sldId id="347" r:id="rId120"/>
    <p:sldId id="348" r:id="rId121"/>
    <p:sldId id="349" r:id="rId122"/>
    <p:sldId id="378" r:id="rId123"/>
    <p:sldId id="379" r:id="rId124"/>
    <p:sldId id="350" r:id="rId125"/>
    <p:sldId id="351" r:id="rId126"/>
    <p:sldId id="352" r:id="rId127"/>
    <p:sldId id="316" r:id="rId128"/>
    <p:sldId id="264" r:id="rId129"/>
    <p:sldId id="265" r:id="rId130"/>
    <p:sldId id="266" r:id="rId131"/>
    <p:sldId id="267" r:id="rId132"/>
    <p:sldId id="268" r:id="rId133"/>
    <p:sldId id="271" r:id="rId134"/>
    <p:sldId id="285" r:id="rId135"/>
    <p:sldId id="280" r:id="rId136"/>
    <p:sldId id="284" r:id="rId137"/>
    <p:sldId id="281" r:id="rId138"/>
    <p:sldId id="282" r:id="rId139"/>
    <p:sldId id="283" r:id="rId140"/>
    <p:sldId id="274" r:id="rId141"/>
    <p:sldId id="275" r:id="rId142"/>
    <p:sldId id="276" r:id="rId143"/>
    <p:sldId id="286" r:id="rId144"/>
    <p:sldId id="287" r:id="rId145"/>
    <p:sldId id="269" r:id="rId146"/>
    <p:sldId id="270" r:id="rId147"/>
    <p:sldId id="278" r:id="rId148"/>
    <p:sldId id="279" r:id="rId149"/>
    <p:sldId id="277" r:id="rId1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67C"/>
    <a:srgbClr val="D4F5D1"/>
    <a:srgbClr val="E0DBEB"/>
    <a:srgbClr val="DAEAEC"/>
    <a:srgbClr val="E9D4F2"/>
    <a:srgbClr val="7F7F7F"/>
    <a:srgbClr val="29A3FF"/>
    <a:srgbClr val="0070C0"/>
    <a:srgbClr val="B474B4"/>
    <a:srgbClr val="D67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216" autoAdjust="0"/>
  </p:normalViewPr>
  <p:slideViewPr>
    <p:cSldViewPr snapToGrid="0">
      <p:cViewPr varScale="1">
        <p:scale>
          <a:sx n="87" d="100"/>
          <a:sy n="87" d="100"/>
        </p:scale>
        <p:origin x="60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pPr/>
              <a:t>2023/11/6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pPr/>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pPr/>
              <a:t>2023/11/6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pPr/>
              <a:t>2023/11/6</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pPr/>
              <a:t>2023/11/6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pPr/>
              <a:t>2023/11/6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pPr/>
              <a:t>2023/11/6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pPr/>
              <a:t>2023/11/6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pPr/>
              <a:t>2023/11/6</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pPr/>
              <a:t>2023/11/6</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pPr/>
              <a:t>2023/11/6</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pPr/>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ttack.mitre.org/techniques/T1590/001/"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attack.mitre.org/techniques/T1563/001/"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8" TargetMode="External"/><Relationship Id="rId5" Type="http://schemas.openxmlformats.org/officeDocument/2006/relationships/hyperlink" Target="https://attack.mitre.org/techniques/T1563/002/" TargetMode="External"/><Relationship Id="rId4" Type="http://schemas.openxmlformats.org/officeDocument/2006/relationships/hyperlink" Target="https://attack.mitre.org/techniques/T1563/002"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18" TargetMode="External"/><Relationship Id="rId4" Type="http://schemas.openxmlformats.org/officeDocument/2006/relationships/hyperlink" Target="https://attack.mitre.org/mitigations/M1026"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8/" TargetMode="External"/><Relationship Id="rId4" Type="http://schemas.openxmlformats.org/officeDocument/2006/relationships/hyperlink" Target="https://attack.mitre.org/datasources/DS0028"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hyperlink" Target="https://attack.mitre.org/techniques/T1056/004" TargetMode="External"/><Relationship Id="rId3" Type="http://schemas.openxmlformats.org/officeDocument/2006/relationships/hyperlink" Target="https://attack.mitre.org/techniques/T1056/001/" TargetMode="External"/><Relationship Id="rId7" Type="http://schemas.openxmlformats.org/officeDocument/2006/relationships/hyperlink" Target="https://attack.mitre.org/techniques/T1056/003/" TargetMode="External"/><Relationship Id="rId2" Type="http://schemas.openxmlformats.org/officeDocument/2006/relationships/hyperlink" Target="https://attack.mitre.org/techniques/T105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56/003" TargetMode="External"/><Relationship Id="rId11" Type="http://schemas.openxmlformats.org/officeDocument/2006/relationships/hyperlink" Target="https://attack.mitre.org/tactics/TA0006" TargetMode="External"/><Relationship Id="rId5" Type="http://schemas.openxmlformats.org/officeDocument/2006/relationships/hyperlink" Target="https://attack.mitre.org/techniques/T1056/002/" TargetMode="External"/><Relationship Id="rId10" Type="http://schemas.openxmlformats.org/officeDocument/2006/relationships/hyperlink" Target="https://attack.mitre.org/tactics/TA0009" TargetMode="External"/><Relationship Id="rId4" Type="http://schemas.openxmlformats.org/officeDocument/2006/relationships/hyperlink" Target="https://attack.mitre.org/techniques/T1056/002" TargetMode="External"/><Relationship Id="rId9" Type="http://schemas.openxmlformats.org/officeDocument/2006/relationships/hyperlink" Target="https://attack.mitre.org/techniques/T1056/004/"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ttack.mitre.org/software/S0631" TargetMode="External"/><Relationship Id="rId7" Type="http://schemas.openxmlformats.org/officeDocument/2006/relationships/hyperlink" Target="https://attack.mitre.org/software/S1059" TargetMode="External"/><Relationship Id="rId2" Type="http://schemas.openxmlformats.org/officeDocument/2006/relationships/hyperlink" Target="https://attack.mitre.org/groups/G0087" TargetMode="External"/><Relationship Id="rId1" Type="http://schemas.openxmlformats.org/officeDocument/2006/relationships/slideLayout" Target="../slideLayouts/slideLayout7.xml"/><Relationship Id="rId6" Type="http://schemas.openxmlformats.org/officeDocument/2006/relationships/hyperlink" Target="https://attack.mitre.org/software/S1060" TargetMode="External"/><Relationship Id="rId5" Type="http://schemas.openxmlformats.org/officeDocument/2006/relationships/hyperlink" Target="https://attack.mitre.org/software/S0641" TargetMode="External"/><Relationship Id="rId4" Type="http://schemas.openxmlformats.org/officeDocument/2006/relationships/hyperlink" Target="https://attack.mitre.org/software/S0381"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ttack.mitre.org/techniques/T1590/002/" TargetMode="External"/><Relationship Id="rId2" Type="http://schemas.openxmlformats.org/officeDocument/2006/relationships/hyperlink" Target="https://attack.mitre.org/techniques/T1595/002/" TargetMode="Externa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attack.mitre.org/datasources/DS0027/" TargetMode="External"/><Relationship Id="rId2" Type="http://schemas.openxmlformats.org/officeDocument/2006/relationships/hyperlink" Target="https://attack.mitre.org/datasources/DS002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hyperlink" Target="https://attack.mitre.org/tactics/TA0011" TargetMode="External"/><Relationship Id="rId3" Type="http://schemas.openxmlformats.org/officeDocument/2006/relationships/hyperlink" Target="https://attack.mitre.org/techniques/T1056/001/" TargetMode="External"/><Relationship Id="rId7" Type="http://schemas.openxmlformats.org/officeDocument/2006/relationships/hyperlink" Target="https://en.wikipedia.org/wiki/Character_encoding"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6" Type="http://schemas.openxmlformats.org/officeDocument/2006/relationships/hyperlink" Target="https://en.wikipedia.org/wiki/Binary-to-text_encoding" TargetMode="External"/><Relationship Id="rId5" Type="http://schemas.openxmlformats.org/officeDocument/2006/relationships/hyperlink" Target="https://attack.mitre.org/techniques/T1056/002/" TargetMode="External"/><Relationship Id="rId4" Type="http://schemas.openxmlformats.org/officeDocument/2006/relationships/hyperlink" Target="https://attack.mitre.org/techniques/T1132/002"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attack.mitre.org/software/S0132" TargetMode="External"/><Relationship Id="rId2" Type="http://schemas.openxmlformats.org/officeDocument/2006/relationships/hyperlink" Target="https://attack.mitre.org/software/S0128" TargetMode="External"/><Relationship Id="rId1" Type="http://schemas.openxmlformats.org/officeDocument/2006/relationships/slideLayout" Target="../slideLayouts/slideLayout7.xml"/><Relationship Id="rId6" Type="http://schemas.openxmlformats.org/officeDocument/2006/relationships/hyperlink" Target="https://attack.mitre.org/software/S0386" TargetMode="External"/><Relationship Id="rId5" Type="http://schemas.openxmlformats.org/officeDocument/2006/relationships/hyperlink" Target="https://attack.mitre.org/software/S0699" TargetMode="External"/><Relationship Id="rId4" Type="http://schemas.openxmlformats.org/officeDocument/2006/relationships/hyperlink" Target="https://attack.mitre.org/software/S0362" TargetMode="External"/></Relationships>
</file>

<file path=ppt/slides/_rels/slide116.xml.rels><?xml version="1.0" encoding="UTF-8" standalone="yes"?>
<Relationships xmlns="http://schemas.openxmlformats.org/package/2006/relationships"><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attack.mitre.org/techniques/T1056/001/"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5" Type="http://schemas.openxmlformats.org/officeDocument/2006/relationships/hyperlink" Target="https://attack.mitre.org/tactics/TA0010" TargetMode="External"/><Relationship Id="rId4" Type="http://schemas.openxmlformats.org/officeDocument/2006/relationships/hyperlink" Target="https://attack.mitre.org/techniques/T1052/00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ttack.mitre.org/techniques/T1590/003/" TargetMode="External"/><Relationship Id="rId2" Type="http://schemas.openxmlformats.org/officeDocument/2006/relationships/hyperlink" Target="https://attack.mitre.org/techniques/T1595/003/"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attack.mitre.org/mitigations/M1042" TargetMode="External"/><Relationship Id="rId2" Type="http://schemas.openxmlformats.org/officeDocument/2006/relationships/hyperlink" Target="https://attack.mitre.org/mitigations/M1057" TargetMode="External"/><Relationship Id="rId1" Type="http://schemas.openxmlformats.org/officeDocument/2006/relationships/slideLayout" Target="../slideLayouts/slideLayout7.xml"/><Relationship Id="rId4" Type="http://schemas.openxmlformats.org/officeDocument/2006/relationships/hyperlink" Target="https://attack.mitre.org/mitigations/M1034"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s://attack.mitre.org/datasources/DS0009"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16/" TargetMode="External"/><Relationship Id="rId4" Type="http://schemas.openxmlformats.org/officeDocument/2006/relationships/hyperlink" Target="https://attack.mitre.org/datasources/DS0016" TargetMode="External"/><Relationship Id="rId9" Type="http://schemas.openxmlformats.org/officeDocument/2006/relationships/hyperlink" Target="https://attack.mitre.org/datasources/DS0009/"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attack.mitre.org/techniques/T1491/001/" TargetMode="External"/><Relationship Id="rId2" Type="http://schemas.openxmlformats.org/officeDocument/2006/relationships/hyperlink" Target="https://attack.mitre.org/techniques/T149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40" TargetMode="External"/><Relationship Id="rId5" Type="http://schemas.openxmlformats.org/officeDocument/2006/relationships/hyperlink" Target="https://attack.mitre.org/techniques/T1491/002/" TargetMode="External"/><Relationship Id="rId4" Type="http://schemas.openxmlformats.org/officeDocument/2006/relationships/hyperlink" Target="https://attack.mitre.org/techniques/T1491/002" TargetMode="External"/></Relationships>
</file>

<file path=ppt/slides/_rels/slide125.xml.rels><?xml version="1.0" encoding="UTF-8" standalone="yes"?>
<Relationships xmlns="http://schemas.openxmlformats.org/package/2006/relationships"><Relationship Id="rId2" Type="http://schemas.openxmlformats.org/officeDocument/2006/relationships/hyperlink" Target="https://attack.mitre.org/mitigations/M1053"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4" Type="http://schemas.openxmlformats.org/officeDocument/2006/relationships/hyperlink" Target="https://attack.mitre.org/datasources/DS0029/"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attack.mitre.org/techniques/T1590/004/"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132.xml.rels><?xml version="1.0" encoding="UTF-8" standalone="yes"?>
<Relationships xmlns="http://schemas.openxmlformats.org/package/2006/relationships"><Relationship Id="rId8" Type="http://schemas.openxmlformats.org/officeDocument/2006/relationships/hyperlink" Target="https://attack.mitre.org/datasources/DS0033" TargetMode="External"/><Relationship Id="rId3" Type="http://schemas.openxmlformats.org/officeDocument/2006/relationships/hyperlink" Target="https://attack.mitre.org/datasources/DS0010/"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 TargetMode="External"/><Relationship Id="rId10" Type="http://schemas.openxmlformats.org/officeDocument/2006/relationships/hyperlink" Target="https://attack.mitre.org/datasources/DS0009"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ttack.mitre.org/techniques/T1590/005/"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ttack.mitre.org/techniques/T1590/006/"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attack.mitre.org/techniques/T1584/00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ttack.mitre.org/techniques/T1584/002/"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attack.mitre.org/techniques/T1584/004/" TargetMode="External"/><Relationship Id="rId2" Type="http://schemas.openxmlformats.org/officeDocument/2006/relationships/hyperlink" Target="https://attack.mitre.org/techniques/T1584/003/"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ttack.mitre.org/techniques/T1584/005/"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attack.mitre.org/techniques/T1584/006/"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attack.mitre.org/techniques/T1584/00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ttack.mitre.org/datasources/DS0038/"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35/" TargetMode="External"/><Relationship Id="rId4" Type="http://schemas.openxmlformats.org/officeDocument/2006/relationships/hyperlink" Target="https://attack.mitre.org/datasources/DS003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attack.mitre.org/techniques/T1566/0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11" Type="http://schemas.openxmlformats.org/officeDocument/2006/relationships/hyperlink" Target="https://attack.mitre.org/tactics/TA0001" TargetMode="External"/><Relationship Id="rId5" Type="http://schemas.openxmlformats.org/officeDocument/2006/relationships/hyperlink" Target="https://attack.mitre.org/techniques/T1566/002/" TargetMode="External"/><Relationship Id="rId10" Type="http://schemas.openxmlformats.org/officeDocument/2006/relationships/hyperlink" Target="https://attack.mitre.org/techniques/T1204"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echniques/T1566/00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ttack.mitre.org/techniques/T1566/001/"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ttack.mitre.org/techniques/T1566/002/" TargetMode="External"/><Relationship Id="rId2" Type="http://schemas.openxmlformats.org/officeDocument/2006/relationships/hyperlink" Target="https://attack.mitre.org/techniques/T1566/002"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ttack.mitre.org/techniques/T1566/003/" TargetMode="External"/><Relationship Id="rId2" Type="http://schemas.openxmlformats.org/officeDocument/2006/relationships/hyperlink" Target="https://attack.mitre.org/techniques/T1566/003"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attack.mitre.org/techniques/T1566/004"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 TargetMode="External"/><Relationship Id="rId4" Type="http://schemas.openxmlformats.org/officeDocument/2006/relationships/hyperlink" Target="https://attack.mitre.org/datasources/DS002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053/005/"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053/003/"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053/002/" TargetMode="External"/><Relationship Id="rId5" Type="http://schemas.openxmlformats.org/officeDocument/2006/relationships/hyperlink" Target="https://attack.mitre.org/techniques/T1053/005" TargetMode="External"/><Relationship Id="rId15" Type="http://schemas.openxmlformats.org/officeDocument/2006/relationships/hyperlink" Target="https://attack.mitre.org/techniques/T1053/007/"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 Id="rId14" Type="http://schemas.openxmlformats.org/officeDocument/2006/relationships/hyperlink" Target="https://attack.mitre.org/techniques/T1053/006/"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techniques/T1053/002/" TargetMode="External"/><Relationship Id="rId2" Type="http://schemas.openxmlformats.org/officeDocument/2006/relationships/hyperlink" Target="https://attack.mitre.org/techniques/T1053/002"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ttack.mitre.org/techniques/T1053/003/" TargetMode="External"/><Relationship Id="rId2" Type="http://schemas.openxmlformats.org/officeDocument/2006/relationships/hyperlink" Target="https://attack.mitre.org/techniques/T1053/003"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techniques/T1053/005/" TargetMode="External"/><Relationship Id="rId2" Type="http://schemas.openxmlformats.org/officeDocument/2006/relationships/hyperlink" Target="https://attack.mitre.org/techniques/T1053/00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attack.mitre.org/techniques/T1053/006/" TargetMode="External"/><Relationship Id="rId2" Type="http://schemas.openxmlformats.org/officeDocument/2006/relationships/hyperlink" Target="https://attack.mitre.org/techniques/T1053/006"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attack.mitre.org/techniques/T1053/007/" TargetMode="External"/><Relationship Id="rId2" Type="http://schemas.openxmlformats.org/officeDocument/2006/relationships/hyperlink" Target="https://attack.mitre.org/techniques/T1053/007"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groups/G1006" TargetMode="External"/><Relationship Id="rId2" Type="http://schemas.openxmlformats.org/officeDocument/2006/relationships/hyperlink" Target="https://attack.mitre.org/software/S1052" TargetMode="External"/><Relationship Id="rId1" Type="http://schemas.openxmlformats.org/officeDocument/2006/relationships/slideLayout" Target="../slideLayouts/slideLayout7.xml"/><Relationship Id="rId6" Type="http://schemas.openxmlformats.org/officeDocument/2006/relationships/hyperlink" Target="https://attack.mitre.org/software/S1034" TargetMode="External"/><Relationship Id="rId5" Type="http://schemas.openxmlformats.org/officeDocument/2006/relationships/hyperlink" Target="https://attack.mitre.org/software/S0125" TargetMode="External"/><Relationship Id="rId4" Type="http://schemas.openxmlformats.org/officeDocument/2006/relationships/hyperlink" Target="https://attack.mitre.org/software/S0447"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mitigations/M1028"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attack.mitre.org/mitigations/M1018" TargetMode="External"/><Relationship Id="rId2" Type="http://schemas.openxmlformats.org/officeDocument/2006/relationships/hyperlink" Target="https://attack.mitre.org/mitigations/M1026"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attack.mitre.org/datasources/DS0022/" TargetMode="External"/><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32/" TargetMode="External"/><Relationship Id="rId4" Type="http://schemas.openxmlformats.org/officeDocument/2006/relationships/hyperlink" Target="https://attack.mitre.org/datasources/DS003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3/" TargetMode="External"/><Relationship Id="rId4" Type="http://schemas.openxmlformats.org/officeDocument/2006/relationships/hyperlink" Target="https://attack.mitre.org/datasources/DS000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attack.mitre.org/techniques/T1136/001/"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techniques/T1136/002/" TargetMode="External"/><Relationship Id="rId2" Type="http://schemas.openxmlformats.org/officeDocument/2006/relationships/hyperlink" Target="https://attack.mitre.org/techniques/T1136/002" TargetMode="External"/><Relationship Id="rId1" Type="http://schemas.openxmlformats.org/officeDocument/2006/relationships/slideLayout" Target="../slideLayouts/slideLayout7.xml"/><Relationship Id="rId5" Type="http://schemas.openxmlformats.org/officeDocument/2006/relationships/hyperlink" Target="https://attack.mitre.org/techniques/T1136/003/" TargetMode="External"/><Relationship Id="rId4" Type="http://schemas.openxmlformats.org/officeDocument/2006/relationships/hyperlink" Target="https://attack.mitre.org/techniques/T1136/003"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ttack.mitre.org/tactics/TA0003" TargetMode="External"/><Relationship Id="rId3" Type="http://schemas.openxmlformats.org/officeDocument/2006/relationships/hyperlink" Target="https://attack.mitre.org/techniques/T1136/001/" TargetMode="External"/><Relationship Id="rId7" Type="http://schemas.openxmlformats.org/officeDocument/2006/relationships/hyperlink" Target="https://attack.mitre.org/techniques/T1136/003/"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136/003" TargetMode="External"/><Relationship Id="rId5" Type="http://schemas.openxmlformats.org/officeDocument/2006/relationships/hyperlink" Target="https://attack.mitre.org/techniques/T1136/002/" TargetMode="External"/><Relationship Id="rId4" Type="http://schemas.openxmlformats.org/officeDocument/2006/relationships/hyperlink" Target="https://attack.mitre.org/techniques/T1136/002"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ttack.mitre.org/groups/G0034" TargetMode="External"/><Relationship Id="rId2" Type="http://schemas.openxmlformats.org/officeDocument/2006/relationships/hyperlink" Target="https://attack.mitre.org/campaigns/C0025" TargetMode="External"/><Relationship Id="rId1" Type="http://schemas.openxmlformats.org/officeDocument/2006/relationships/slideLayout" Target="../slideLayouts/slideLayout7.xml"/><Relationship Id="rId4" Type="http://schemas.openxmlformats.org/officeDocument/2006/relationships/hyperlink" Target="https://attack.mitre.org/groups/G0119"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26" TargetMode="External"/><Relationship Id="rId4" Type="http://schemas.openxmlformats.org/officeDocument/2006/relationships/hyperlink" Target="https://attack.mitre.org/mitigations/M1028"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0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02" TargetMode="Externa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attack.mitre.org/techniques/T1543/004" TargetMode="External"/><Relationship Id="rId3" Type="http://schemas.openxmlformats.org/officeDocument/2006/relationships/hyperlink" Target="https://attack.mitre.org/techniques/T1543/001/" TargetMode="External"/><Relationship Id="rId7" Type="http://schemas.openxmlformats.org/officeDocument/2006/relationships/hyperlink" Target="https://attack.mitre.org/techniques/T1543/003/"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43/003"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543/002/"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echniques/T1543/002" TargetMode="External"/><Relationship Id="rId9" Type="http://schemas.openxmlformats.org/officeDocument/2006/relationships/hyperlink" Target="https://attack.mitre.org/techniques/T1543/00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ttack.mitre.org/techniques/T1543/001/"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attack.mitre.org/techniques/T1543/002/" TargetMode="External"/><Relationship Id="rId2" Type="http://schemas.openxmlformats.org/officeDocument/2006/relationships/hyperlink" Target="https://attack.mitre.org/techniques/T1543/002"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attack.mitre.org/techniques/T1543/003/" TargetMode="External"/><Relationship Id="rId2" Type="http://schemas.openxmlformats.org/officeDocument/2006/relationships/hyperlink" Target="https://attack.mitre.org/techniques/T1543/003"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attack.mitre.org/techniques/T1543/004/" TargetMode="External"/><Relationship Id="rId2" Type="http://schemas.openxmlformats.org/officeDocument/2006/relationships/hyperlink" Target="https://attack.mitre.org/techniques/T1543/004"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attack.mitre.org/software/S0401"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attack.mitre.org/mitigations/M1040"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3" TargetMode="External"/><Relationship Id="rId4" Type="http://schemas.openxmlformats.org/officeDocument/2006/relationships/hyperlink" Target="https://attack.mitre.org/mitigations/M1045"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ttack.mitre.org/mitigations/M1022" TargetMode="External"/><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7" Type="http://schemas.openxmlformats.org/officeDocument/2006/relationships/hyperlink" Target="https://attack.mitre.org/datasources/DS0022/"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27/" TargetMode="External"/><Relationship Id="rId4" Type="http://schemas.openxmlformats.org/officeDocument/2006/relationships/hyperlink" Target="https://attack.mitre.org/datasources/DS0027"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ttack.mitre.org/datasources/DS0009/"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19/" TargetMode="External"/><Relationship Id="rId4" Type="http://schemas.openxmlformats.org/officeDocument/2006/relationships/hyperlink" Target="https://attack.mitre.org/datasources/DS0019"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ttack.mitre.org/datasources/DS0024/" TargetMode="External"/><Relationship Id="rId2" Type="http://schemas.openxmlformats.org/officeDocument/2006/relationships/hyperlink" Target="https://attack.mitre.org/datasources/DS0024"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5" TargetMode="Externa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attack.mitre.org/mitigations/M1045" TargetMode="External"/><Relationship Id="rId2" Type="http://schemas.openxmlformats.org/officeDocument/2006/relationships/hyperlink" Target="https://attack.mitre.org/mitigations/M1046"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2" TargetMode="External"/><Relationship Id="rId4" Type="http://schemas.openxmlformats.org/officeDocument/2006/relationships/hyperlink" Target="https://attack.mitre.org/mitigations/M104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attack.mitre.org/mitigations/M1026" TargetMode="External"/><Relationship Id="rId2" Type="http://schemas.openxmlformats.org/officeDocument/2006/relationships/hyperlink" Target="https://attack.mitre.org/mitigations/M1027"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attack.mitre.org/tactics/TA0006" TargetMode="External"/><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 Id="rId9" Type="http://schemas.openxmlformats.org/officeDocument/2006/relationships/hyperlink" Target="https://attack.mitre.org/tactics/TA0009"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attack.mitre.org/groups/G0094" TargetMode="External"/><Relationship Id="rId2" Type="http://schemas.openxmlformats.org/officeDocument/2006/relationships/hyperlink" Target="https://attack.mitre.org/software/S0281"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attack.mitre.org/mitigations/M1041"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5" TargetMode="External"/><Relationship Id="rId4" Type="http://schemas.openxmlformats.org/officeDocument/2006/relationships/hyperlink" Target="https://attack.mitre.org/mitigations/M1037"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7"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ttack.mitre.org/datasources/DS0015/"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 TargetMode="External"/><Relationship Id="rId4" Type="http://schemas.openxmlformats.org/officeDocument/2006/relationships/hyperlink" Target="https://attack.mitre.org/datasources/DS002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ttack.mitre.org/datasources/DS0019/" TargetMode="External"/><Relationship Id="rId2" Type="http://schemas.openxmlformats.org/officeDocument/2006/relationships/hyperlink" Target="https://attack.mitre.org/datasources/DS001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 TargetMode="External"/><Relationship Id="rId4" Type="http://schemas.openxmlformats.org/officeDocument/2006/relationships/hyperlink" Target="https://attack.mitre.org/datasources/DS0024"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hyperlink" Target="https://attack.mitre.org/techniques/T1087/004" TargetMode="External"/><Relationship Id="rId3" Type="http://schemas.openxmlformats.org/officeDocument/2006/relationships/hyperlink" Target="https://attack.mitre.org/techniques/T1087/001/" TargetMode="External"/><Relationship Id="rId7" Type="http://schemas.openxmlformats.org/officeDocument/2006/relationships/hyperlink" Target="https://attack.mitre.org/techniques/T1087/003/"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87/003" TargetMode="External"/><Relationship Id="rId5" Type="http://schemas.openxmlformats.org/officeDocument/2006/relationships/hyperlink" Target="https://attack.mitre.org/techniques/T1087/002/" TargetMode="External"/><Relationship Id="rId10" Type="http://schemas.openxmlformats.org/officeDocument/2006/relationships/hyperlink" Target="https://attack.mitre.org/tactics/TA0007" TargetMode="External"/><Relationship Id="rId4" Type="http://schemas.openxmlformats.org/officeDocument/2006/relationships/hyperlink" Target="https://attack.mitre.org/techniques/T1087/002" TargetMode="External"/><Relationship Id="rId9" Type="http://schemas.openxmlformats.org/officeDocument/2006/relationships/hyperlink" Target="https://attack.mitre.org/techniques/T1087/004/"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attack.mitre.org/campaigns/C0024" TargetMode="External"/><Relationship Id="rId2" Type="http://schemas.openxmlformats.org/officeDocument/2006/relationships/hyperlink" Target="https://attack.mitre.org/software/S0445" TargetMode="External"/><Relationship Id="rId1" Type="http://schemas.openxmlformats.org/officeDocument/2006/relationships/slideLayout" Target="../slideLayouts/slideLayout7.xml"/><Relationship Id="rId6" Type="http://schemas.openxmlformats.org/officeDocument/2006/relationships/hyperlink" Target="https://attack.mitre.org/software/S0658" TargetMode="External"/><Relationship Id="rId5" Type="http://schemas.openxmlformats.org/officeDocument/2006/relationships/hyperlink" Target="https://attack.mitre.org/software/S1065" TargetMode="External"/><Relationship Id="rId4" Type="http://schemas.openxmlformats.org/officeDocument/2006/relationships/hyperlink" Target="https://attack.mitre.org/groups/G0016" TargetMode="External"/></Relationships>
</file>

<file path=ppt/slides/_rels/slide96.xml.rels><?xml version="1.0" encoding="UTF-8" standalone="yes"?>
<Relationships xmlns="http://schemas.openxmlformats.org/package/2006/relationships"><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attack.mitre.org/datasources/DS0017/"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attack.mitre.org/datasources/DS0022/"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9/" TargetMode="External"/><Relationship Id="rId4" Type="http://schemas.openxmlformats.org/officeDocument/2006/relationships/hyperlink" Target="https://attack.mitre.org/datasources/DS0009"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pPr/>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10</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1661341431"/>
              </p:ext>
            </p:extLst>
          </p:nvPr>
        </p:nvGraphicFramePr>
        <p:xfrm>
          <a:off x="0" y="804231"/>
          <a:ext cx="12192000" cy="4724400"/>
        </p:xfrm>
        <a:graphic>
          <a:graphicData uri="http://schemas.openxmlformats.org/drawingml/2006/table">
            <a:tbl>
              <a:tblPr/>
              <a:tblGrid>
                <a:gridCol w="1564395">
                  <a:extLst>
                    <a:ext uri="{9D8B030D-6E8A-4147-A177-3AD203B41FA5}">
                      <a16:colId xmlns:a16="http://schemas.microsoft.com/office/drawing/2014/main" val="2340207979"/>
                    </a:ext>
                  </a:extLst>
                </a:gridCol>
                <a:gridCol w="2445745">
                  <a:extLst>
                    <a:ext uri="{9D8B030D-6E8A-4147-A177-3AD203B41FA5}">
                      <a16:colId xmlns:a16="http://schemas.microsoft.com/office/drawing/2014/main" val="3916782922"/>
                    </a:ext>
                  </a:extLst>
                </a:gridCol>
                <a:gridCol w="8181860">
                  <a:extLst>
                    <a:ext uri="{9D8B030D-6E8A-4147-A177-3AD203B41FA5}">
                      <a16:colId xmlns:a16="http://schemas.microsoft.com/office/drawing/2014/main" val="337170361"/>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altLang="zh-TW" sz="1800" b="0" i="0" kern="1200" dirty="0" smtClean="0">
                          <a:solidFill>
                            <a:srgbClr val="FFFF00"/>
                          </a:solidFill>
                          <a:effectLst/>
                          <a:latin typeface="+mn-lt"/>
                          <a:ea typeface="+mn-ea"/>
                          <a:cs typeface="+mn-cs"/>
                        </a:rPr>
                        <a:t>Description</a:t>
                      </a:r>
                      <a:endParaRPr lang="en-US" sz="20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2"/>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2000" b="0" i="0" u="none" strike="noStrike" kern="1200" dirty="0" smtClean="0">
                          <a:solidFill>
                            <a:schemeClr val="tx1"/>
                          </a:solidFill>
                          <a:effectLst/>
                          <a:latin typeface="+mn-lt"/>
                          <a:ea typeface="+mn-ea"/>
                          <a:cs typeface="+mn-cs"/>
                          <a:hlinkClick r:id="rId2"/>
                        </a:rPr>
                        <a:t>Domain </a:t>
                      </a:r>
                      <a:r>
                        <a:rPr lang="en-US" altLang="zh-TW" sz="2000" b="0" i="0" u="none" strike="noStrike" kern="1200" dirty="0" smtClean="0">
                          <a:solidFill>
                            <a:schemeClr val="tx1"/>
                          </a:solidFill>
                          <a:effectLst/>
                          <a:latin typeface="+mn-lt"/>
                          <a:ea typeface="+mn-ea"/>
                          <a:cs typeface="+mn-cs"/>
                          <a:hlinkClick r:id="rId2"/>
                        </a:rPr>
                        <a:t>Properties</a:t>
                      </a:r>
                      <a:endParaRPr lang="en-US" altLang="zh-TW" sz="2000" b="0" i="0" u="none" strike="noStrike" kern="1200" dirty="0" smtClean="0">
                        <a:solidFill>
                          <a:schemeClr val="tx1"/>
                        </a:solidFill>
                        <a:effectLst/>
                        <a:latin typeface="+mn-lt"/>
                        <a:ea typeface="+mn-ea"/>
                        <a:cs typeface="+mn-cs"/>
                      </a:endParaRPr>
                    </a:p>
                    <a:p>
                      <a:pPr fontAlgn="t"/>
                      <a:r>
                        <a:rPr lang="zh-TW" altLang="en-US" sz="2400" dirty="0" smtClean="0">
                          <a:solidFill>
                            <a:srgbClr val="FFFF00"/>
                          </a:solidFill>
                          <a:effectLst/>
                        </a:rPr>
                        <a:t>域屬性</a:t>
                      </a:r>
                      <a:endParaRPr lang="en-US" sz="2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1800" b="0" i="0" kern="1200" dirty="0" smtClean="0">
                          <a:solidFill>
                            <a:srgbClr val="FFFF00"/>
                          </a:solidFill>
                          <a:effectLst/>
                          <a:latin typeface="+mn-lt"/>
                          <a:ea typeface="+mn-ea"/>
                          <a:cs typeface="+mn-cs"/>
                        </a:rPr>
                        <a:t>Adversaries may gather information about the victim's network domain(s) that can be used during targeting. Information about domains and their properties may include a variety of details, including what domain(s) the victim owns as well as administrative data (ex: name, registrar, etc.) and more directly actionable information such as contacts (email addresses and phone numbers), business addresses, and name servers.</a:t>
                      </a:r>
                    </a:p>
                    <a:p>
                      <a:pPr marL="342900" indent="-342900" fontAlgn="t">
                        <a:buFont typeface="Wingdings" panose="05000000000000000000" pitchFamily="2" charset="2"/>
                        <a:buChar char="n"/>
                      </a:pPr>
                      <a:r>
                        <a:rPr lang="zh-TW" altLang="en-US" sz="2400" dirty="0" smtClean="0">
                          <a:solidFill>
                            <a:srgbClr val="FFFF00"/>
                          </a:solidFill>
                          <a:effectLst/>
                        </a:rPr>
                        <a:t>攻擊者可能會收集有關受害者網路域的信息，這些資訊可在定位期間使用。有關網域及其屬性的資訊可能包括各種詳細信息，包括受害者擁有的網域名稱以及管理資料（例如：姓名、註冊商等）以及更直接的可操作信息，例如聯絡人（電子郵件地址和電話）號）、公司地址及名稱伺服器。</a:t>
                      </a:r>
                      <a:endParaRPr lang="en-US" sz="2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331283260"/>
                  </a:ext>
                </a:extLst>
              </a:tr>
            </a:tbl>
          </a:graphicData>
        </a:graphic>
      </p:graphicFrame>
      <p:sp>
        <p:nvSpPr>
          <p:cNvPr id="5" name="矩形 4"/>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6" name="文字方塊 5"/>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4005215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22197497"/>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T1563.001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SSH Hijacking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T1563.002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smtClean="0">
                          <a:solidFill>
                            <a:srgbClr val="4F7CAC"/>
                          </a:solidFill>
                          <a:effectLst/>
                          <a:hlinkClick r:id="rId5"/>
                        </a:rPr>
                        <a:t>RDP </a:t>
                      </a:r>
                      <a:r>
                        <a:rPr lang="en-US" u="none" strike="noStrike" dirty="0">
                          <a:solidFill>
                            <a:srgbClr val="4F7CAC"/>
                          </a:solidFill>
                          <a:effectLst/>
                          <a:hlinkClick r:id="rId5"/>
                        </a:rPr>
                        <a:t>Hijacking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會透過遠端服務控制預先存在的會話，以便在環境中橫向移動。使用者可以使用有效的憑證登入專門設計用於接受遠端連線的服務，例如 </a:t>
            </a:r>
            <a:r>
              <a:rPr lang="en-US" altLang="zh-TW" dirty="0"/>
              <a:t>telnet</a:t>
            </a:r>
            <a:r>
              <a:rPr lang="zh-TW" altLang="en-US" dirty="0"/>
              <a:t>、</a:t>
            </a:r>
            <a:r>
              <a:rPr lang="en-US" altLang="zh-TW" dirty="0"/>
              <a:t>SSH </a:t>
            </a:r>
            <a:r>
              <a:rPr lang="zh-TW" altLang="en-US" dirty="0"/>
              <a:t>和 </a:t>
            </a:r>
            <a:r>
              <a:rPr lang="en-US" altLang="zh-TW" dirty="0"/>
              <a:t>RDP</a:t>
            </a:r>
            <a:r>
              <a:rPr lang="zh-TW" altLang="en-US" dirty="0"/>
              <a:t>。當使用者登入服務時，將建立一個會話，使他們能夠保持與該服務的持續互動</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會徵用這些會話來在遠端系統上執行操作。遠端服務會話劫持與遠端服務的使用不同，因為它劫持現有會話而不是使用有效帳戶建立新會話</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take control of preexisting sessions with remote services to move laterally in an environment. Users may use valid credentials to log into a service specifically designed to accept remote connections, such as telnet, SSH, and RDP. When a user logs into a service, a session will be established that will allow them to maintain a continuous interaction with that </a:t>
            </a:r>
            <a:r>
              <a:rPr lang="en-US" altLang="zh-TW" dirty="0" smtClean="0"/>
              <a:t>service.</a:t>
            </a:r>
          </a:p>
          <a:p>
            <a:pPr marL="285750" indent="-285750">
              <a:buFont typeface="Wingdings" panose="05000000000000000000" pitchFamily="2" charset="2"/>
              <a:buChar char="n"/>
            </a:pPr>
            <a:r>
              <a:rPr lang="en-US" altLang="zh-TW" dirty="0" smtClean="0"/>
              <a:t>Adversaries </a:t>
            </a:r>
            <a:r>
              <a:rPr lang="en-US" altLang="zh-TW" dirty="0"/>
              <a:t>may commandeer these sessions to carry out actions on remote systems. Remote Service Session Hijacking differs from use of Remote </a:t>
            </a:r>
            <a:r>
              <a:rPr lang="en-US" altLang="zh-TW" dirty="0" smtClean="0"/>
              <a:t>Services because </a:t>
            </a:r>
            <a:r>
              <a:rPr lang="en-US" altLang="zh-TW" dirty="0"/>
              <a:t>it hijacks an existing session rather than creating a new session using Valid Accounts.</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4938959" cy="1877437"/>
          </a:xfrm>
          <a:prstGeom prst="rect">
            <a:avLst/>
          </a:prstGeom>
          <a:solidFill>
            <a:srgbClr val="7CD6D2"/>
          </a:solidFill>
        </p:spPr>
        <p:txBody>
          <a:bodyPr wrap="square">
            <a:spAutoFit/>
          </a:bodyPr>
          <a:lstStyle/>
          <a:p>
            <a:r>
              <a:rPr lang="en-US" altLang="zh-TW" sz="1400" b="1" dirty="0">
                <a:latin typeface="Roboto-Regular"/>
              </a:rPr>
              <a:t>ID: T1563</a:t>
            </a:r>
          </a:p>
          <a:p>
            <a:r>
              <a:rPr lang="en-US" altLang="zh-TW" sz="1400" b="1" dirty="0">
                <a:latin typeface="Roboto-Regular"/>
              </a:rPr>
              <a:t>Sub-techniques: </a:t>
            </a:r>
            <a:r>
              <a:rPr lang="en-US" altLang="zh-TW" sz="1400" dirty="0" smtClean="0">
                <a:hlinkClick r:id="rId2"/>
              </a:rPr>
              <a:t>T1563.001</a:t>
            </a:r>
            <a:r>
              <a:rPr lang="en-US" altLang="zh-TW" sz="1400" dirty="0" smtClean="0"/>
              <a:t>, </a:t>
            </a:r>
            <a:r>
              <a:rPr lang="en-US" altLang="zh-TW" sz="1400" dirty="0" smtClean="0">
                <a:hlinkClick r:id="rId4"/>
              </a:rPr>
              <a:t>T1563.002</a:t>
            </a:r>
            <a:endParaRPr lang="en-US" altLang="zh-TW" sz="1100" b="1" dirty="0" smtClean="0">
              <a:latin typeface="Roboto-Regular"/>
            </a:endParaRPr>
          </a:p>
          <a:p>
            <a:r>
              <a:rPr lang="en-US" altLang="zh-TW" sz="1400" b="1" dirty="0" smtClean="0">
                <a:latin typeface="Roboto-Regular"/>
              </a:rPr>
              <a:t>Tactic : </a:t>
            </a:r>
            <a:r>
              <a:rPr lang="en-US" altLang="zh-TW" sz="1400" dirty="0" smtClean="0">
                <a:hlinkClick r:id="rId6"/>
              </a:rPr>
              <a:t>Lateral </a:t>
            </a:r>
            <a:r>
              <a:rPr lang="en-US" altLang="zh-TW" sz="1400" dirty="0">
                <a:hlinkClick r:id="rId6"/>
              </a:rPr>
              <a:t>Movement</a:t>
            </a:r>
            <a:endParaRPr lang="en-US" altLang="zh-TW" sz="1100" b="1" dirty="0" smtClean="0">
              <a:latin typeface="Roboto-Regular"/>
            </a:endParaRPr>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SYSTEM, root</a:t>
            </a:r>
          </a:p>
          <a:p>
            <a:r>
              <a:rPr lang="en-US" altLang="zh-TW" sz="1400" b="1" dirty="0">
                <a:latin typeface="Roboto-Regular"/>
              </a:rPr>
              <a:t>Version: 1.0</a:t>
            </a:r>
          </a:p>
          <a:p>
            <a:r>
              <a:rPr lang="en-US" altLang="zh-TW" sz="1400" b="1" dirty="0">
                <a:latin typeface="Roboto-Regular"/>
              </a:rPr>
              <a:t>Created: 25 February 2020</a:t>
            </a:r>
          </a:p>
          <a:p>
            <a:r>
              <a:rPr lang="en-US" altLang="zh-TW" sz="1400" b="1" dirty="0">
                <a:latin typeface="Roboto-Regular"/>
              </a:rPr>
              <a:t>Last Modified: 23 March 2020</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100</a:t>
            </a:fld>
            <a:endParaRPr lang="zh-TW" altLang="en-US"/>
          </a:p>
        </p:txBody>
      </p:sp>
    </p:spTree>
    <p:extLst>
      <p:ext uri="{BB962C8B-B14F-4D97-AF65-F5344CB8AC3E}">
        <p14:creationId xmlns:p14="http://schemas.microsoft.com/office/powerpoint/2010/main" val="668680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39325028"/>
              </p:ext>
            </p:extLst>
          </p:nvPr>
        </p:nvGraphicFramePr>
        <p:xfrm>
          <a:off x="146223" y="1156446"/>
          <a:ext cx="11804985" cy="5464089"/>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the remote service (ex: SSH, RDP, etc.) if it is unnecessary.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如果不需要，請停用遠端服務（例如：</a:t>
                      </a:r>
                      <a:r>
                        <a:rPr lang="en-US" altLang="zh-TW" sz="1800" b="0" i="0" kern="1200" dirty="0" smtClean="0">
                          <a:solidFill>
                            <a:schemeClr val="tx1"/>
                          </a:solidFill>
                          <a:effectLst/>
                          <a:latin typeface="+mn-lt"/>
                          <a:ea typeface="+mn-ea"/>
                          <a:cs typeface="+mn-cs"/>
                        </a:rPr>
                        <a:t>SSH</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RDP </a:t>
                      </a:r>
                      <a:r>
                        <a:rPr lang="zh-TW" altLang="en-US" sz="1800" b="0" i="0" kern="1200" dirty="0" smtClean="0">
                          <a:solidFill>
                            <a:schemeClr val="tx1"/>
                          </a:solidFill>
                          <a:effectLst/>
                          <a:latin typeface="+mn-lt"/>
                          <a:ea typeface="+mn-ea"/>
                          <a:cs typeface="+mn-cs"/>
                        </a:rPr>
                        <a:t>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dirty="0" smtClean="0">
                          <a:effectLst/>
                        </a:rPr>
                        <a:t>Enable </a:t>
                      </a:r>
                      <a:r>
                        <a:rPr lang="en-US" dirty="0">
                          <a:effectLst/>
                        </a:rPr>
                        <a:t>firewall rules to block unnecessary traffic between network security zones within a network</a:t>
                      </a:r>
                      <a:r>
                        <a:rPr lang="en-US" dirty="0" smtClean="0">
                          <a:effectLst/>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啟用防火牆規則以阻止網路內網路安全區域之間不必要的流量。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M1026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Privileged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Do not allow remote access to services as a privileged account unless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除非必要，否則請勿允許以特權帳戶遠端存取服務。</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5"/>
                        </a:rPr>
                        <a:t>M1018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User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用戶帳號管理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remote user permissions if remote access is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如果需要遠端訪問，則限制遠端使用者權限。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4763946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101</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5" name="矩形 4"/>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2545993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9807" y="305411"/>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72319413"/>
              </p:ext>
            </p:extLst>
          </p:nvPr>
        </p:nvGraphicFramePr>
        <p:xfrm>
          <a:off x="0" y="1231009"/>
          <a:ext cx="12192000" cy="3279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監視執行的命令和參數，這些命令和參數可能會控制預先存在的遠端服務會話，以便在環境中橫向移動。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DS0028</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Logon Session</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Logon Session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user accounts logged into systems they would not normally access or access patterns to multiple systems over a relatively short period of 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監視登入他們通常不會存取的系統的使用者帳戶或在相對較短的時間內存取多個系統的模式。</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102</a:t>
            </a:fld>
            <a:endParaRPr lang="zh-TW" altLang="en-US"/>
          </a:p>
        </p:txBody>
      </p:sp>
    </p:spTree>
    <p:extLst>
      <p:ext uri="{BB962C8B-B14F-4D97-AF65-F5344CB8AC3E}">
        <p14:creationId xmlns:p14="http://schemas.microsoft.com/office/powerpoint/2010/main" val="2694993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890131866"/>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39190">
                <a:tc rowSpan="2">
                  <a:txBody>
                    <a:bodyPr/>
                    <a:lstStyle/>
                    <a:p>
                      <a:pPr fontAlgn="t"/>
                      <a:r>
                        <a:rPr lang="en-US" u="none" strike="noStrike" dirty="0">
                          <a:solidFill>
                            <a:srgbClr val="4F7CAC"/>
                          </a:solidFill>
                          <a:effectLst/>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leveraging SSL/TLS inspection for encrypted traffic, that do not follow the expected protocol standards and traffic flows (</a:t>
                      </a:r>
                      <a:r>
                        <a:rPr lang="en-US" altLang="zh-TW" sz="1800" b="0" i="0" kern="1200" dirty="0" err="1" smtClean="0">
                          <a:solidFill>
                            <a:schemeClr val="tx1"/>
                          </a:solidFill>
                          <a:effectLst/>
                          <a:latin typeface="+mn-lt"/>
                          <a:ea typeface="+mn-ea"/>
                          <a:cs typeface="+mn-cs"/>
                        </a:rPr>
                        <a:t>e.g</a:t>
                      </a:r>
                      <a:r>
                        <a:rPr lang="en-US" altLang="zh-TW" sz="1800" b="0" i="0" kern="1200" dirty="0" smtClean="0">
                          <a:solidFill>
                            <a:schemeClr val="tx1"/>
                          </a:solidFill>
                          <a:effectLst/>
                          <a:latin typeface="+mn-lt"/>
                          <a:ea typeface="+mn-ea"/>
                          <a:cs typeface="+mn-cs"/>
                        </a:rPr>
                        <a:t>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監控和分析與協定相關的流量模式和資料包檢查，利用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檢查加密流量，不遵循預期的協定標準和流量（例如，不屬於已建立流的無關資料包、無償或異常資料包）流量模式、異常語法或結構）。考慮與進程監控和命令列的相關性，以偵測與流量模式關聯的異常進程執行和命令列參數（例如，監控通常不會為相應協定啟動連線的檔案使用中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34629">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Flow</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indent="-342900">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indent="-342900">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0724555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103</a:t>
            </a:fld>
            <a:endParaRPr lang="zh-TW" altLang="en-US"/>
          </a:p>
        </p:txBody>
      </p:sp>
    </p:spTree>
    <p:extLst>
      <p:ext uri="{BB962C8B-B14F-4D97-AF65-F5344CB8AC3E}">
        <p14:creationId xmlns:p14="http://schemas.microsoft.com/office/powerpoint/2010/main" val="40656457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49660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611517563"/>
              </p:ext>
            </p:extLst>
          </p:nvPr>
        </p:nvGraphicFramePr>
        <p:xfrm>
          <a:off x="0" y="2203598"/>
          <a:ext cx="12192000" cy="1520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監視新執行的進程，這些進程可能會控制預先存在的與遠端服務的會話，以便在環境中橫向移動。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104</a:t>
            </a:fld>
            <a:endParaRPr lang="zh-TW" altLang="en-US"/>
          </a:p>
        </p:txBody>
      </p:sp>
    </p:spTree>
    <p:extLst>
      <p:ext uri="{BB962C8B-B14F-4D97-AF65-F5344CB8AC3E}">
        <p14:creationId xmlns:p14="http://schemas.microsoft.com/office/powerpoint/2010/main" val="10163136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80085027"/>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11.</a:t>
                      </a:r>
                      <a:r>
                        <a:rPr lang="zh-TW" altLang="en-US" sz="2800" dirty="0" smtClean="0"/>
                        <a:t>收藏</a:t>
                      </a:r>
                      <a:r>
                        <a:rPr lang="en-US" altLang="zh-TW" sz="2800" dirty="0" smtClean="0"/>
                        <a:t>Collection</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中間對手</a:t>
                      </a:r>
                      <a:r>
                        <a:rPr lang="en-US" altLang="zh-TW" sz="2800" b="1" dirty="0" smtClean="0"/>
                        <a:t>(3)</a:t>
                      </a:r>
                      <a:r>
                        <a:rPr lang="zh-TW" altLang="en-US" sz="2800" b="1" dirty="0" smtClean="0"/>
                        <a:t> </a:t>
                      </a:r>
                      <a:r>
                        <a:rPr lang="en-US" altLang="zh-TW" sz="2800" b="1" dirty="0" smtClean="0"/>
                        <a:t>Adversary-in-the-Middle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存檔收集的數據</a:t>
                      </a:r>
                      <a:r>
                        <a:rPr lang="en-US" altLang="zh-TW" sz="2800" b="1" dirty="0" smtClean="0"/>
                        <a:t>(3)</a:t>
                      </a:r>
                      <a:r>
                        <a:rPr lang="zh-TW" altLang="en-US" sz="2800" b="1" dirty="0" smtClean="0"/>
                        <a:t> </a:t>
                      </a:r>
                      <a:r>
                        <a:rPr lang="en-US" altLang="zh-TW" sz="2800" b="1" dirty="0" smtClean="0"/>
                        <a:t>Archive Collected Data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音訊捕捉 </a:t>
                      </a:r>
                      <a:r>
                        <a:rPr lang="en-US" altLang="zh-TW" sz="2800" b="1" dirty="0" smtClean="0"/>
                        <a:t>Audio Capture</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自動收集 </a:t>
                      </a:r>
                      <a:r>
                        <a:rPr lang="en-US" altLang="zh-TW" sz="2800" b="1" dirty="0" smtClean="0"/>
                        <a:t>Automated Collection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瀏覽器會話劫持 </a:t>
                      </a:r>
                      <a:r>
                        <a:rPr lang="en-US" altLang="zh-TW" sz="2800" b="1" dirty="0" smtClean="0"/>
                        <a:t>Browser Session Hijacking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剪貼簿數據 </a:t>
                      </a:r>
                      <a:r>
                        <a:rPr lang="en-US" altLang="zh-TW" sz="2800" b="1" dirty="0" smtClean="0"/>
                        <a:t>Clipboard Data</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來自雲端儲存的數據 </a:t>
                      </a:r>
                      <a:r>
                        <a:rPr lang="en-US" altLang="zh-TW" sz="2800" b="1" dirty="0" smtClean="0"/>
                        <a:t>Data from Cloud Storage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來自配置儲存庫的數據</a:t>
                      </a:r>
                      <a:r>
                        <a:rPr lang="en-US" altLang="zh-TW" sz="2800" b="1" dirty="0" smtClean="0"/>
                        <a:t>(2)</a:t>
                      </a:r>
                      <a:r>
                        <a:rPr lang="zh-TW" altLang="en-US" sz="2800" b="1" dirty="0" smtClean="0"/>
                        <a:t> </a:t>
                      </a:r>
                      <a:r>
                        <a:rPr lang="en-US" altLang="zh-TW" sz="2800" b="1" dirty="0" smtClean="0"/>
                        <a:t>Data from Configuration Repository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來自資訊存儲庫的數據</a:t>
                      </a:r>
                      <a:r>
                        <a:rPr lang="en-US" altLang="zh-TW" sz="2800" b="1" dirty="0" smtClean="0"/>
                        <a:t>(3)</a:t>
                      </a:r>
                      <a:r>
                        <a:rPr lang="zh-TW" altLang="en-US" sz="2800" b="1" dirty="0" smtClean="0"/>
                        <a:t> </a:t>
                      </a:r>
                      <a:r>
                        <a:rPr lang="en-US" altLang="zh-TW" sz="2800" b="1" dirty="0" smtClean="0"/>
                        <a:t>Data from Information Repositories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來自本地系統的數據 </a:t>
                      </a:r>
                      <a:r>
                        <a:rPr lang="en-US" altLang="zh-TW" sz="2800" b="1" dirty="0" smtClean="0"/>
                        <a:t>Data from Local System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105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77487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60219449"/>
              </p:ext>
            </p:extLst>
          </p:nvPr>
        </p:nvGraphicFramePr>
        <p:xfrm>
          <a:off x="184410" y="219187"/>
          <a:ext cx="11419986" cy="4351744"/>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11.</a:t>
                      </a:r>
                      <a:r>
                        <a:rPr lang="zh-TW" altLang="en-US" sz="2800" dirty="0" smtClean="0"/>
                        <a:t>收藏</a:t>
                      </a:r>
                      <a:r>
                        <a:rPr lang="en-US" altLang="zh-TW" sz="2800" dirty="0" smtClean="0"/>
                        <a:t>Collection</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來自網路共享驅動器的數據 </a:t>
                      </a:r>
                      <a:r>
                        <a:rPr lang="en-US" altLang="zh-TW" sz="2800" b="1" dirty="0" smtClean="0"/>
                        <a:t>Data from Network Shared Drive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來自可移動媒體的數據 </a:t>
                      </a:r>
                      <a:r>
                        <a:rPr lang="en-US" altLang="zh-TW" sz="2800" b="1" dirty="0" smtClean="0"/>
                        <a:t>Data from Removable Media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資料暫存</a:t>
                      </a:r>
                      <a:r>
                        <a:rPr lang="en-US" altLang="zh-TW" sz="2800" b="1" dirty="0" smtClean="0"/>
                        <a:t>(2)</a:t>
                      </a:r>
                      <a:r>
                        <a:rPr lang="zh-TW" altLang="en-US" sz="2800" b="1" dirty="0" smtClean="0"/>
                        <a:t> </a:t>
                      </a:r>
                      <a:r>
                        <a:rPr lang="en-US" altLang="zh-TW" sz="2800" b="1" dirty="0" smtClean="0"/>
                        <a:t>Data Staged</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郵件收藏</a:t>
                      </a:r>
                      <a:r>
                        <a:rPr lang="en-US" altLang="zh-TW" sz="2800" b="1" dirty="0" smtClean="0"/>
                        <a:t>(3)</a:t>
                      </a:r>
                      <a:r>
                        <a:rPr lang="zh-TW" altLang="en-US" sz="2800" b="1" dirty="0" smtClean="0"/>
                        <a:t> </a:t>
                      </a:r>
                      <a:r>
                        <a:rPr lang="en-US" altLang="zh-TW" sz="2800" b="1" dirty="0" smtClean="0"/>
                        <a:t>Email Collection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輸入捕捉</a:t>
                      </a:r>
                      <a:r>
                        <a:rPr lang="en-US" altLang="zh-TW" sz="2800" b="1" dirty="0" smtClean="0"/>
                        <a:t>(4)</a:t>
                      </a:r>
                      <a:r>
                        <a:rPr lang="zh-TW" altLang="en-US" sz="2800" b="1" dirty="0" smtClean="0"/>
                        <a:t> </a:t>
                      </a:r>
                      <a:r>
                        <a:rPr lang="en-US" altLang="zh-TW" sz="2800" b="1" dirty="0" smtClean="0"/>
                        <a:t>Input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螢幕截圖 </a:t>
                      </a:r>
                      <a:r>
                        <a:rPr lang="en-US" altLang="zh-TW" sz="2800" b="1" dirty="0" smtClean="0"/>
                        <a:t>Screen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影片截取 </a:t>
                      </a:r>
                      <a:r>
                        <a:rPr lang="en-US" altLang="zh-TW" sz="2800" b="1" dirty="0" smtClean="0"/>
                        <a:t>Video Capture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106</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593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54599421"/>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T1056.003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Web Portal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77113"/>
                  </a:ext>
                </a:extLst>
              </a:tr>
              <a:tr h="0">
                <a:tc>
                  <a:txBody>
                    <a:bodyPr/>
                    <a:lstStyle/>
                    <a:p>
                      <a:pPr fontAlgn="t"/>
                      <a:r>
                        <a:rPr lang="en-US" altLang="zh-TW" sz="2000" dirty="0" smtClean="0">
                          <a:hlinkClick r:id="rId8"/>
                        </a:rPr>
                        <a:t>T1056.004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Credential API Hooking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7954776"/>
                  </a:ext>
                </a:extLst>
              </a:tr>
            </a:tbl>
          </a:graphicData>
        </a:graphic>
      </p:graphicFrame>
      <p:sp>
        <p:nvSpPr>
          <p:cNvPr id="4" name="矩形 3"/>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會使用捕獲使用者輸入的方法來獲取憑證或收集資訊。在正常的系統使用過程中，使用者經常會向各種不同的位置提供憑證，例如登入頁面</a:t>
            </a:r>
            <a:r>
              <a:rPr lang="en-US" altLang="zh-TW" dirty="0"/>
              <a:t>/</a:t>
            </a:r>
            <a:r>
              <a:rPr lang="zh-TW" altLang="en-US" dirty="0"/>
              <a:t>入口網站或系統對話方塊。輸入擷取機制可能對使用者是透明的（例如</a:t>
            </a:r>
            <a:r>
              <a:rPr lang="en-US" altLang="zh-TW" dirty="0"/>
              <a:t>Credential API Hooking</a:t>
            </a:r>
            <a:r>
              <a:rPr lang="zh-TW" altLang="en-US" dirty="0"/>
              <a:t>），或依賴欺騙使用者向他們認為是真實服務的內容提供輸入（例如</a:t>
            </a:r>
            <a:r>
              <a:rPr lang="en-US" altLang="zh-TW" dirty="0"/>
              <a:t>Web Portal Capture</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methods of capturing user input to obtain credentials or collect information. During normal system usage, users often provide credentials to various different locations, such as login pages/portals or system dialog boxes. Input capture mechanisms may be transparent to the user (e.g. Credential API Hooking) or rely on deceiving the user into providing input into what they believe to be a genuine service (e.g. Web </a:t>
            </a:r>
            <a:r>
              <a:rPr lang="en-US" altLang="zh-TW" dirty="0" smtClean="0"/>
              <a:t>Portal </a:t>
            </a:r>
            <a:r>
              <a:rPr lang="en-US" altLang="zh-TW" dirty="0"/>
              <a:t>Capture).</a:t>
            </a: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5092686" cy="2523768"/>
          </a:xfrm>
          <a:prstGeom prst="rect">
            <a:avLst/>
          </a:prstGeom>
          <a:solidFill>
            <a:srgbClr val="7CB4D6"/>
          </a:solidFill>
        </p:spPr>
        <p:txBody>
          <a:bodyPr wrap="square">
            <a:spAutoFit/>
          </a:bodyPr>
          <a:lstStyle/>
          <a:p>
            <a:r>
              <a:rPr lang="en-US" altLang="zh-TW" sz="1400" b="1" dirty="0">
                <a:latin typeface="Roboto-Regular"/>
              </a:rPr>
              <a:t>ID: T1056</a:t>
            </a:r>
          </a:p>
          <a:p>
            <a:r>
              <a:rPr lang="en-US" altLang="zh-TW" sz="1400" b="1" dirty="0">
                <a:latin typeface="Roboto-Regular"/>
              </a:rPr>
              <a:t>Sub-techniques:  </a:t>
            </a:r>
            <a:r>
              <a:rPr lang="en-US" altLang="zh-TW" sz="1400" dirty="0">
                <a:hlinkClick r:id="rId2"/>
              </a:rPr>
              <a:t>T1056.001</a:t>
            </a:r>
            <a:r>
              <a:rPr lang="en-US" altLang="zh-TW" sz="1400" dirty="0"/>
              <a:t>, </a:t>
            </a:r>
            <a:r>
              <a:rPr lang="en-US" altLang="zh-TW" sz="1400" dirty="0">
                <a:hlinkClick r:id="rId4"/>
              </a:rPr>
              <a:t>T1056.002</a:t>
            </a:r>
            <a:r>
              <a:rPr lang="en-US" altLang="zh-TW" sz="1400" dirty="0"/>
              <a:t>, </a:t>
            </a:r>
            <a:r>
              <a:rPr lang="en-US" altLang="zh-TW" sz="1400" dirty="0">
                <a:hlinkClick r:id="rId6"/>
              </a:rPr>
              <a:t>T1056.003</a:t>
            </a:r>
            <a:r>
              <a:rPr lang="en-US" altLang="zh-TW" sz="1400" dirty="0"/>
              <a:t>, </a:t>
            </a:r>
            <a:r>
              <a:rPr lang="en-US" altLang="zh-TW" sz="1400" dirty="0" smtClean="0">
                <a:hlinkClick r:id="rId8"/>
              </a:rPr>
              <a:t>T1056.004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a:hlinkClick r:id="rId10"/>
              </a:rPr>
              <a:t>Collection</a:t>
            </a:r>
            <a:r>
              <a:rPr lang="en-US" altLang="zh-TW" sz="1400" dirty="0"/>
              <a:t>, </a:t>
            </a:r>
            <a:r>
              <a:rPr lang="en-US" altLang="zh-TW" sz="1400" dirty="0">
                <a:hlinkClick r:id="rId11"/>
              </a:rPr>
              <a:t>Credential Access</a:t>
            </a:r>
            <a:endParaRPr lang="en-US" altLang="zh-TW" sz="1400" b="1" dirty="0">
              <a:latin typeface="Roboto-Regular"/>
            </a:endParaRPr>
          </a:p>
          <a:p>
            <a:r>
              <a:rPr lang="en-US" altLang="zh-TW" sz="1400" b="1" dirty="0">
                <a:latin typeface="Roboto-Regular"/>
              </a:rPr>
              <a:t>Platforms: Linux, Network,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Administrator, SYSTEM, User, root</a:t>
            </a:r>
          </a:p>
          <a:p>
            <a:r>
              <a:rPr lang="en-US" altLang="zh-TW" sz="1400" b="1" dirty="0">
                <a:latin typeface="Roboto-Regular"/>
              </a:rPr>
              <a:t>Contributors: John Lambert, Microsoft Threat Intelligence Center</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30 March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107</a:t>
            </a:fld>
            <a:endParaRPr lang="zh-TW" altLang="en-US"/>
          </a:p>
        </p:txBody>
      </p:sp>
    </p:spTree>
    <p:extLst>
      <p:ext uri="{BB962C8B-B14F-4D97-AF65-F5344CB8AC3E}">
        <p14:creationId xmlns:p14="http://schemas.microsoft.com/office/powerpoint/2010/main" val="2516360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87255902"/>
              </p:ext>
            </p:extLst>
          </p:nvPr>
        </p:nvGraphicFramePr>
        <p:xfrm>
          <a:off x="146223" y="910709"/>
          <a:ext cx="11804985" cy="5605579"/>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G0087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APT39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en-US" altLang="zh-TW" sz="1800" b="0" i="0" kern="1200" dirty="0" smtClean="0">
                          <a:solidFill>
                            <a:schemeClr val="tx1"/>
                          </a:solidFill>
                          <a:effectLst/>
                          <a:latin typeface="+mn-lt"/>
                          <a:ea typeface="+mn-ea"/>
                          <a:cs typeface="+mn-cs"/>
                        </a:rPr>
                        <a:t> has utilized tools to capture mouse movements.</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zh-TW" altLang="en-US" sz="1800" b="0" i="0" kern="1200" dirty="0" smtClean="0">
                          <a:solidFill>
                            <a:schemeClr val="tx1"/>
                          </a:solidFill>
                          <a:effectLst/>
                          <a:latin typeface="+mn-lt"/>
                          <a:ea typeface="+mn-ea"/>
                          <a:cs typeface="+mn-cs"/>
                        </a:rPr>
                        <a:t>利用工具來捕捉滑鼠移動。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S0631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Chaes</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en-US" altLang="zh-TW" sz="1800" b="0" i="0" kern="1200" dirty="0" smtClean="0">
                          <a:solidFill>
                            <a:schemeClr val="tx1"/>
                          </a:solidFill>
                          <a:effectLst/>
                          <a:latin typeface="+mn-lt"/>
                          <a:ea typeface="+mn-ea"/>
                          <a:cs typeface="+mn-cs"/>
                        </a:rPr>
                        <a:t> has a module to perform any API hooking it desires.</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zh-TW" altLang="en-US" sz="1800" b="0" i="0" kern="1200" dirty="0" smtClean="0">
                          <a:solidFill>
                            <a:schemeClr val="tx1"/>
                          </a:solidFill>
                          <a:effectLst/>
                          <a:latin typeface="+mn-lt"/>
                          <a:ea typeface="+mn-ea"/>
                          <a:cs typeface="+mn-cs"/>
                        </a:rPr>
                        <a:t>有一個模組可以執行任何它想要的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掛鉤。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S0381</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FlawedAmmyy</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en-US" altLang="zh-TW" sz="1800" b="0" i="0" kern="1200" dirty="0" smtClean="0">
                          <a:solidFill>
                            <a:schemeClr val="tx1"/>
                          </a:solidFill>
                          <a:effectLst/>
                          <a:latin typeface="+mn-lt"/>
                          <a:ea typeface="+mn-ea"/>
                          <a:cs typeface="+mn-cs"/>
                        </a:rPr>
                        <a:t> can collect mouse events.</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zh-TW" altLang="en-US" sz="1800" b="0" i="0" kern="1200" dirty="0" smtClean="0">
                          <a:solidFill>
                            <a:schemeClr val="tx1"/>
                          </a:solidFill>
                          <a:effectLst/>
                          <a:latin typeface="+mn-lt"/>
                          <a:ea typeface="+mn-ea"/>
                          <a:cs typeface="+mn-cs"/>
                        </a:rPr>
                        <a:t>可以收集滑鼠事件。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Kobalos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en-US" altLang="zh-TW" sz="1800" b="0" i="0" kern="1200" dirty="0" smtClean="0">
                          <a:solidFill>
                            <a:schemeClr val="tx1"/>
                          </a:solidFill>
                          <a:effectLst/>
                          <a:latin typeface="+mn-lt"/>
                          <a:ea typeface="+mn-ea"/>
                          <a:cs typeface="+mn-cs"/>
                        </a:rPr>
                        <a:t> has used a compromised SSH client to capture the hostname, port, username and password used to establish an SSH connection from the compromised host.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zh-TW" altLang="en-US" sz="1800" b="0" i="0" kern="1200" dirty="0" smtClean="0">
                          <a:solidFill>
                            <a:schemeClr val="tx1"/>
                          </a:solidFill>
                          <a:effectLst/>
                          <a:latin typeface="+mn-lt"/>
                          <a:ea typeface="+mn-ea"/>
                          <a:cs typeface="+mn-cs"/>
                        </a:rPr>
                        <a:t>使用受感染的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用戶端擷取用於從受感染主機建立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連線的主機名稱、連接埠、使用者名稱和密碼。</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S1060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Mafalda</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6"/>
                        </a:rPr>
                        <a:t>Mafalda</a:t>
                      </a:r>
                      <a:r>
                        <a:rPr lang="en-US" dirty="0">
                          <a:effectLst/>
                        </a:rPr>
                        <a:t> can conduct mouse event logging</a:t>
                      </a:r>
                      <a:r>
                        <a:rPr lang="en-US"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Mafalda</a:t>
                      </a:r>
                      <a:r>
                        <a:rPr lang="zh-TW" altLang="en-US" sz="1800" b="0" i="0" kern="1200" dirty="0" smtClean="0">
                          <a:solidFill>
                            <a:schemeClr val="tx1"/>
                          </a:solidFill>
                          <a:effectLst/>
                          <a:latin typeface="+mn-lt"/>
                          <a:ea typeface="+mn-ea"/>
                          <a:cs typeface="+mn-cs"/>
                        </a:rPr>
                        <a:t>可以進行滑鼠事件記錄。</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1884159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7"/>
                        </a:rPr>
                        <a:t>S1059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7"/>
                        </a:rPr>
                        <a:t>metaMain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7"/>
                        </a:rPr>
                        <a:t>metaMain</a:t>
                      </a:r>
                      <a:r>
                        <a:rPr lang="en-US" dirty="0">
                          <a:effectLst/>
                        </a:rPr>
                        <a:t> can log mouse </a:t>
                      </a:r>
                      <a:r>
                        <a:rPr lang="en-US" dirty="0" smtClean="0">
                          <a:effectLst/>
                        </a:rPr>
                        <a:t>events</a:t>
                      </a:r>
                      <a:r>
                        <a:rPr lang="en-US" altLang="zh-TW"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7"/>
                        </a:rPr>
                        <a:t>metaMain</a:t>
                      </a:r>
                      <a:r>
                        <a:rPr lang="zh-TW" altLang="en-US" sz="1800" b="0" i="0" kern="1200" dirty="0" smtClean="0">
                          <a:solidFill>
                            <a:schemeClr val="tx1"/>
                          </a:solidFill>
                          <a:effectLst/>
                          <a:latin typeface="+mn-lt"/>
                          <a:ea typeface="+mn-ea"/>
                          <a:cs typeface="+mn-cs"/>
                        </a:rPr>
                        <a:t>可以記錄滑鼠事件。</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7923484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108</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9243621" cy="461665"/>
          </a:xfrm>
          <a:prstGeom prst="rect">
            <a:avLst/>
          </a:prstGeom>
        </p:spPr>
        <p:txBody>
          <a:bodyPr wrap="none">
            <a:spAutoFit/>
          </a:bodyPr>
          <a:lstStyle/>
          <a:p>
            <a:r>
              <a:rPr lang="en-US" altLang="zh-TW" sz="2400" dirty="0" smtClean="0"/>
              <a:t>11.</a:t>
            </a:r>
            <a:r>
              <a:rPr lang="zh-TW" altLang="en-US" sz="2400" dirty="0" smtClean="0"/>
              <a:t>發現</a:t>
            </a:r>
            <a:r>
              <a:rPr lang="en-US" altLang="zh-TW" sz="2400" dirty="0" smtClean="0"/>
              <a:t>Discovery </a:t>
            </a:r>
            <a:r>
              <a:rPr lang="zh-TW" altLang="en-US" sz="2400" dirty="0" smtClean="0"/>
              <a:t>戰術</a:t>
            </a:r>
            <a:r>
              <a:rPr lang="en-US" altLang="zh-TW" sz="2400" dirty="0" smtClean="0"/>
              <a:t>| 15.</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886275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109</a:t>
            </a:fld>
            <a:endParaRPr lang="zh-TW" altLang="en-US"/>
          </a:p>
        </p:txBody>
      </p:sp>
      <p:sp>
        <p:nvSpPr>
          <p:cNvPr id="6" name="矩形 5"/>
          <p:cNvSpPr/>
          <p:nvPr/>
        </p:nvSpPr>
        <p:spPr>
          <a:xfrm>
            <a:off x="3882044" y="135864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2" name="文字方塊 1"/>
          <p:cNvSpPr txBox="1"/>
          <p:nvPr/>
        </p:nvSpPr>
        <p:spPr>
          <a:xfrm>
            <a:off x="1712422" y="3501125"/>
            <a:ext cx="8263801" cy="369332"/>
          </a:xfrm>
          <a:prstGeom prst="rect">
            <a:avLst/>
          </a:prstGeom>
          <a:noFill/>
        </p:spPr>
        <p:txBody>
          <a:bodyPr wrap="none" rtlCol="0">
            <a:spAutoFit/>
          </a:bodyPr>
          <a:lstStyle/>
          <a:p>
            <a:r>
              <a:rPr lang="zh-TW" altLang="en-US" dirty="0"/>
              <a:t>這種類型的攻擊技術無法透過預防性控制輕鬆緩解，因為它基於濫用系統功能。</a:t>
            </a:r>
          </a:p>
        </p:txBody>
      </p:sp>
      <p:sp>
        <p:nvSpPr>
          <p:cNvPr id="3" name="文字方塊 2"/>
          <p:cNvSpPr txBox="1"/>
          <p:nvPr/>
        </p:nvSpPr>
        <p:spPr>
          <a:xfrm>
            <a:off x="0" y="2421620"/>
            <a:ext cx="12335556" cy="338554"/>
          </a:xfrm>
          <a:prstGeom prst="rect">
            <a:avLst/>
          </a:prstGeom>
          <a:noFill/>
        </p:spPr>
        <p:txBody>
          <a:bodyPr wrap="none" rtlCol="0">
            <a:spAutoFit/>
          </a:bodyPr>
          <a:lstStyle/>
          <a:p>
            <a:r>
              <a:rPr lang="en-US" altLang="zh-TW" sz="1600" dirty="0"/>
              <a:t>This type of attack technique cannot be easily mitigated with preventive controls since it is based on the abuse of system features.</a:t>
            </a:r>
            <a:endParaRPr lang="zh-TW" altLang="en-US" sz="1600" dirty="0"/>
          </a:p>
        </p:txBody>
      </p:sp>
    </p:spTree>
    <p:extLst>
      <p:ext uri="{BB962C8B-B14F-4D97-AF65-F5344CB8AC3E}">
        <p14:creationId xmlns:p14="http://schemas.microsoft.com/office/powerpoint/2010/main" val="1457799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11</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162195749"/>
              </p:ext>
            </p:extLst>
          </p:nvPr>
        </p:nvGraphicFramePr>
        <p:xfrm>
          <a:off x="0" y="947451"/>
          <a:ext cx="12192000" cy="4236720"/>
        </p:xfrm>
        <a:graphic>
          <a:graphicData uri="http://schemas.openxmlformats.org/drawingml/2006/table">
            <a:tbl>
              <a:tblPr/>
              <a:tblGrid>
                <a:gridCol w="1432193">
                  <a:extLst>
                    <a:ext uri="{9D8B030D-6E8A-4147-A177-3AD203B41FA5}">
                      <a16:colId xmlns:a16="http://schemas.microsoft.com/office/drawing/2014/main" val="2340207979"/>
                    </a:ext>
                  </a:extLst>
                </a:gridCol>
                <a:gridCol w="1200838">
                  <a:extLst>
                    <a:ext uri="{9D8B030D-6E8A-4147-A177-3AD203B41FA5}">
                      <a16:colId xmlns:a16="http://schemas.microsoft.com/office/drawing/2014/main" val="3916782922"/>
                    </a:ext>
                  </a:extLst>
                </a:gridCol>
                <a:gridCol w="9558969">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sz="2000" u="none" strike="noStrike" dirty="0" smtClean="0">
                          <a:solidFill>
                            <a:srgbClr val="4F7CAC"/>
                          </a:solidFill>
                          <a:effectLst/>
                          <a:hlinkClick r:id="rId2"/>
                        </a:rPr>
                        <a:t>T159</a:t>
                      </a:r>
                      <a:r>
                        <a:rPr lang="en-US" altLang="zh-TW" sz="2000" u="none" strike="noStrike" dirty="0" smtClean="0">
                          <a:solidFill>
                            <a:srgbClr val="4F7CAC"/>
                          </a:solidFill>
                          <a:effectLst/>
                          <a:hlinkClick r:id="rId2"/>
                        </a:rPr>
                        <a:t>0</a:t>
                      </a:r>
                      <a:r>
                        <a:rPr lang="en-US" sz="2000" u="none" strike="noStrike" dirty="0" smtClean="0">
                          <a:solidFill>
                            <a:srgbClr val="4F7CAC"/>
                          </a:solidFill>
                          <a:effectLst/>
                          <a:hlinkClick r:id="rId2"/>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DNS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域名系統</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information about the victim's DNS that can be used during targeting. DNS information may include a variety of details, including registered name servers as well as records that outline addressing for a target’s subdomains, mail servers, and other hosts. DNS, MX, TXT, and SPF records may also reveal the use of third party cloud and SaaS providers, such as Office 365, G Suite, Salesforce, or </a:t>
                      </a:r>
                      <a:r>
                        <a:rPr lang="en-US" sz="2000" dirty="0" err="1" smtClean="0">
                          <a:solidFill>
                            <a:srgbClr val="FFFF00"/>
                          </a:solidFill>
                          <a:effectLst/>
                        </a:rPr>
                        <a:t>Zendesk</a:t>
                      </a:r>
                      <a:r>
                        <a:rPr lang="en-US" sz="2000" dirty="0" smtClean="0">
                          <a:solidFill>
                            <a:srgbClr val="FFFF00"/>
                          </a:solidFill>
                          <a:effectLst/>
                        </a:rPr>
                        <a:t>.</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 </a:t>
                      </a:r>
                      <a:r>
                        <a:rPr lang="en-US" altLang="zh-TW" sz="2000" dirty="0" smtClean="0">
                          <a:solidFill>
                            <a:srgbClr val="FFFF00"/>
                          </a:solidFill>
                          <a:effectLst/>
                        </a:rPr>
                        <a:t>DNS </a:t>
                      </a:r>
                      <a:r>
                        <a:rPr lang="zh-TW" altLang="en-US" sz="2000" dirty="0" smtClean="0">
                          <a:solidFill>
                            <a:srgbClr val="FFFF00"/>
                          </a:solidFill>
                          <a:effectLst/>
                        </a:rPr>
                        <a:t>的信息，這些資訊可在定位期間使用。</a:t>
                      </a:r>
                      <a:r>
                        <a:rPr lang="en-US" altLang="zh-TW" sz="2000" dirty="0" smtClean="0">
                          <a:solidFill>
                            <a:srgbClr val="FFFF00"/>
                          </a:solidFill>
                          <a:effectLst/>
                        </a:rPr>
                        <a:t>DNS </a:t>
                      </a:r>
                      <a:r>
                        <a:rPr lang="zh-TW" altLang="en-US" sz="2000" dirty="0" smtClean="0">
                          <a:solidFill>
                            <a:srgbClr val="FFFF00"/>
                          </a:solidFill>
                          <a:effectLst/>
                        </a:rPr>
                        <a:t>資訊可能包括各種詳細信息，包括註冊的名稱伺服器以及概述目標子網域、郵件伺服器和其他主機的尋址的記錄。</a:t>
                      </a:r>
                      <a:r>
                        <a:rPr lang="en-US" altLang="zh-TW" sz="2000" dirty="0" smtClean="0">
                          <a:solidFill>
                            <a:srgbClr val="FFFF00"/>
                          </a:solidFill>
                          <a:effectLst/>
                        </a:rPr>
                        <a:t>DNS</a:t>
                      </a:r>
                      <a:r>
                        <a:rPr lang="zh-TW" altLang="en-US" sz="2000" dirty="0" smtClean="0">
                          <a:solidFill>
                            <a:srgbClr val="FFFF00"/>
                          </a:solidFill>
                          <a:effectLst/>
                        </a:rPr>
                        <a:t>、</a:t>
                      </a:r>
                      <a:r>
                        <a:rPr lang="en-US" altLang="zh-TW" sz="2000" dirty="0" smtClean="0">
                          <a:solidFill>
                            <a:srgbClr val="FFFF00"/>
                          </a:solidFill>
                          <a:effectLst/>
                        </a:rPr>
                        <a:t>MX</a:t>
                      </a:r>
                      <a:r>
                        <a:rPr lang="zh-TW" altLang="en-US" sz="2000" dirty="0" smtClean="0">
                          <a:solidFill>
                            <a:srgbClr val="FFFF00"/>
                          </a:solidFill>
                          <a:effectLst/>
                        </a:rPr>
                        <a:t>、</a:t>
                      </a:r>
                      <a:r>
                        <a:rPr lang="en-US" altLang="zh-TW" sz="2000" dirty="0" smtClean="0">
                          <a:solidFill>
                            <a:srgbClr val="FFFF00"/>
                          </a:solidFill>
                          <a:effectLst/>
                        </a:rPr>
                        <a:t>TXT </a:t>
                      </a:r>
                      <a:r>
                        <a:rPr lang="zh-TW" altLang="en-US" sz="2000" dirty="0" smtClean="0">
                          <a:solidFill>
                            <a:srgbClr val="FFFF00"/>
                          </a:solidFill>
                          <a:effectLst/>
                        </a:rPr>
                        <a:t>和 </a:t>
                      </a:r>
                      <a:r>
                        <a:rPr lang="en-US" altLang="zh-TW" sz="2000" dirty="0" smtClean="0">
                          <a:solidFill>
                            <a:srgbClr val="FFFF00"/>
                          </a:solidFill>
                          <a:effectLst/>
                        </a:rPr>
                        <a:t>SPF </a:t>
                      </a:r>
                      <a:r>
                        <a:rPr lang="zh-TW" altLang="en-US" sz="2000" dirty="0" smtClean="0">
                          <a:solidFill>
                            <a:srgbClr val="FFFF00"/>
                          </a:solidFill>
                          <a:effectLst/>
                        </a:rPr>
                        <a:t>記錄也可能揭示第三方雲端和 </a:t>
                      </a:r>
                      <a:r>
                        <a:rPr lang="en-US" altLang="zh-TW" sz="2000" dirty="0" smtClean="0">
                          <a:solidFill>
                            <a:srgbClr val="FFFF00"/>
                          </a:solidFill>
                          <a:effectLst/>
                        </a:rPr>
                        <a:t>SaaS </a:t>
                      </a:r>
                      <a:r>
                        <a:rPr lang="zh-TW" altLang="en-US" sz="2000" dirty="0" smtClean="0">
                          <a:solidFill>
                            <a:srgbClr val="FFFF00"/>
                          </a:solidFill>
                          <a:effectLst/>
                        </a:rPr>
                        <a:t>供應商的使用情況，例如 </a:t>
                      </a:r>
                      <a:r>
                        <a:rPr lang="en-US" altLang="zh-TW" sz="2000" dirty="0" smtClean="0">
                          <a:solidFill>
                            <a:srgbClr val="FFFF00"/>
                          </a:solidFill>
                          <a:effectLst/>
                        </a:rPr>
                        <a:t>Office 365</a:t>
                      </a:r>
                      <a:r>
                        <a:rPr lang="zh-TW" altLang="en-US" sz="2000" dirty="0" smtClean="0">
                          <a:solidFill>
                            <a:srgbClr val="FFFF00"/>
                          </a:solidFill>
                          <a:effectLst/>
                        </a:rPr>
                        <a:t>、</a:t>
                      </a:r>
                      <a:r>
                        <a:rPr lang="en-US" altLang="zh-TW" sz="2000" dirty="0" smtClean="0">
                          <a:solidFill>
                            <a:srgbClr val="FFFF00"/>
                          </a:solidFill>
                          <a:effectLst/>
                        </a:rPr>
                        <a:t>G Suite</a:t>
                      </a:r>
                      <a:r>
                        <a:rPr lang="zh-TW" altLang="en-US" sz="2000" dirty="0" smtClean="0">
                          <a:solidFill>
                            <a:srgbClr val="FFFF00"/>
                          </a:solidFill>
                          <a:effectLst/>
                        </a:rPr>
                        <a:t>、</a:t>
                      </a:r>
                      <a:r>
                        <a:rPr lang="en-US" altLang="zh-TW" sz="2000" dirty="0" smtClean="0">
                          <a:solidFill>
                            <a:srgbClr val="FFFF00"/>
                          </a:solidFill>
                          <a:effectLst/>
                        </a:rPr>
                        <a:t>Salesforce </a:t>
                      </a:r>
                      <a:r>
                        <a:rPr lang="zh-TW" altLang="en-US" sz="2000" dirty="0" smtClean="0">
                          <a:solidFill>
                            <a:srgbClr val="FFFF00"/>
                          </a:solidFill>
                          <a:effectLst/>
                        </a:rPr>
                        <a:t>或 </a:t>
                      </a:r>
                      <a:r>
                        <a:rPr lang="en-US" altLang="zh-TW" sz="2000" dirty="0" err="1" smtClean="0">
                          <a:solidFill>
                            <a:srgbClr val="FFFF00"/>
                          </a:solidFill>
                          <a:effectLst/>
                        </a:rPr>
                        <a:t>Zendesk</a:t>
                      </a:r>
                      <a:r>
                        <a:rPr lang="zh-TW" altLang="en-US" sz="2000" dirty="0" smtClean="0">
                          <a:solidFill>
                            <a:srgbClr val="FFFF00"/>
                          </a:solidFill>
                          <a:effectLst/>
                        </a:rPr>
                        <a:t>。</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37149618"/>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29249514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312457314"/>
              </p:ext>
            </p:extLst>
          </p:nvPr>
        </p:nvGraphicFramePr>
        <p:xfrm>
          <a:off x="0" y="1613395"/>
          <a:ext cx="12192000" cy="248237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3"/>
                        </a:rPr>
                        <a:t>Driver Load</a:t>
                      </a:r>
                      <a:endParaRPr lang="en-US" altLang="zh-TW" sz="1800" b="0" i="0" u="sng"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驅動負載</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unusual kernel driver installation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監視異常的核心驅動程式安裝活動。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access permissions and attributes.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監視對檔案所做的更改，以防止存取權限和屬性的意外修改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110</a:t>
            </a:fld>
            <a:endParaRPr lang="zh-TW" altLang="en-US"/>
          </a:p>
        </p:txBody>
      </p:sp>
    </p:spTree>
    <p:extLst>
      <p:ext uri="{BB962C8B-B14F-4D97-AF65-F5344CB8AC3E}">
        <p14:creationId xmlns:p14="http://schemas.microsoft.com/office/powerpoint/2010/main" val="466035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0001204"/>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317853">
                <a:tc rowSpan="3">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to </a:t>
                      </a:r>
                      <a:r>
                        <a:rPr lang="en-US" altLang="zh-TW" sz="1800" b="0" i="0" kern="1200" dirty="0" err="1" smtClean="0">
                          <a:solidFill>
                            <a:schemeClr val="tx1"/>
                          </a:solidFill>
                          <a:effectLst/>
                          <a:latin typeface="+mn-lt"/>
                          <a:ea typeface="+mn-ea"/>
                          <a:cs typeface="+mn-cs"/>
                        </a:rPr>
                        <a:t>SetWindowsHook</a:t>
                      </a:r>
                      <a:r>
                        <a:rPr lang="en-US" altLang="zh-TW" sz="1800" b="0" i="0" kern="1200" dirty="0" smtClean="0">
                          <a:solidFill>
                            <a:schemeClr val="tx1"/>
                          </a:solidFill>
                          <a:effectLst/>
                          <a:latin typeface="+mn-lt"/>
                          <a:ea typeface="+mn-ea"/>
                          <a:cs typeface="+mn-cs"/>
                        </a:rPr>
                        <a:t>, </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and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 </a:t>
                      </a:r>
                      <a:r>
                        <a:rPr lang="en-US" altLang="zh-TW" sz="1800" b="0" i="0" kern="1200" dirty="0" err="1" smtClean="0">
                          <a:solidFill>
                            <a:schemeClr val="tx1"/>
                          </a:solidFill>
                          <a:effectLst/>
                          <a:latin typeface="+mn-lt"/>
                          <a:ea typeface="+mn-ea"/>
                          <a:cs typeface="+mn-cs"/>
                        </a:rPr>
                        <a:t>SetWindowsHook</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317854">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conducting malicious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監視新執行的進程進行惡意活動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8218911"/>
                  </a:ext>
                </a:extLst>
              </a:tr>
              <a:tr h="1317853">
                <a:tc vMerge="1">
                  <a:txBody>
                    <a:bodyPr/>
                    <a:lstStyle/>
                    <a:p>
                      <a:endParaRPr lang="zh-TW" altLang="en-US"/>
                    </a:p>
                  </a:txBody>
                  <a:tcPr/>
                </a:tc>
                <a:tc vMerge="1">
                  <a:txBody>
                    <a:bodyPr/>
                    <a:lstStyle/>
                    <a:p>
                      <a:endParaRPr lang="zh-TW" altLang="en-US"/>
                    </a:p>
                  </a:txBody>
                  <a:tcPr/>
                </a:tc>
                <a:tc>
                  <a:txBody>
                    <a:bodyPr/>
                    <a:lstStyle/>
                    <a:p>
                      <a:pPr fontAlgn="t"/>
                      <a:r>
                        <a:rPr lang="en-US" u="none" strike="noStrike" dirty="0" smtClean="0">
                          <a:solidFill>
                            <a:srgbClr val="4F7CAC"/>
                          </a:solidFill>
                          <a:effectLst/>
                          <a:hlinkClick r:id="rId3"/>
                        </a:rPr>
                        <a:t>Process </a:t>
                      </a:r>
                      <a:r>
                        <a:rPr lang="en-US" u="none" strike="noStrike" dirty="0">
                          <a:solidFill>
                            <a:srgbClr val="4F7CAC"/>
                          </a:solidFill>
                          <a:effectLst/>
                          <a:hlinkClick r:id="rId3"/>
                        </a:rPr>
                        <a:t>Metadata</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Verify integrity of live processes by comparing code in memory to that of corresponding static binaries, specifically checking for jumps and other instructions that redirect code flow.</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透過將記憶體中的程式碼與對應靜態二進位檔案的程式碼進行比較，特別是檢查跳轉和重定向程式碼流的其他指令，來驗證即時進程的完整性。</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1927512"/>
                  </a:ext>
                </a:extLst>
              </a:tr>
              <a:tr h="1317853">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a:solidFill>
                            <a:srgbClr val="4F7CAC"/>
                          </a:solidFill>
                          <a:effectLst/>
                          <a:hlinkClick r:id="rId4"/>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windows registry keys or values for unexpected modifications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登錄項目或值進行的變更以防止意外修改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228428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111</a:t>
            </a:fld>
            <a:endParaRPr lang="zh-TW" altLang="en-US"/>
          </a:p>
        </p:txBody>
      </p:sp>
    </p:spTree>
    <p:extLst>
      <p:ext uri="{BB962C8B-B14F-4D97-AF65-F5344CB8AC3E}">
        <p14:creationId xmlns:p14="http://schemas.microsoft.com/office/powerpoint/2010/main" val="4249361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0350354"/>
              </p:ext>
            </p:extLst>
          </p:nvPr>
        </p:nvGraphicFramePr>
        <p:xfrm>
          <a:off x="184410" y="219187"/>
          <a:ext cx="11419986" cy="678547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12.</a:t>
                      </a:r>
                      <a:r>
                        <a:rPr lang="zh-TW" altLang="en-US" sz="2800" dirty="0" smtClean="0"/>
                        <a:t>命令與控制</a:t>
                      </a:r>
                      <a:r>
                        <a:rPr lang="en-US" altLang="zh-TW" sz="2800" dirty="0" smtClean="0"/>
                        <a:t>Command and Control</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應用層協定</a:t>
                      </a:r>
                      <a:r>
                        <a:rPr lang="en-US" altLang="zh-TW" sz="2800" b="1" dirty="0" smtClean="0"/>
                        <a:t>(4) Application Layer Protocol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透過可移動媒體進行通訊 </a:t>
                      </a:r>
                      <a:r>
                        <a:rPr lang="en-US" altLang="zh-TW" sz="2800" b="1" dirty="0" smtClean="0"/>
                        <a:t>Communication Through Removable Media</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內容注入 </a:t>
                      </a:r>
                      <a:r>
                        <a:rPr lang="en-US" altLang="zh-TW" sz="2800" b="1" dirty="0" smtClean="0"/>
                        <a:t>Content Injection</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資料編碼</a:t>
                      </a:r>
                      <a:r>
                        <a:rPr lang="en-US" altLang="zh-TW" sz="2800" b="1" dirty="0" smtClean="0"/>
                        <a:t>(2)</a:t>
                      </a:r>
                      <a:r>
                        <a:rPr lang="zh-TW" altLang="en-US" sz="2800" b="1" dirty="0" smtClean="0"/>
                        <a:t> </a:t>
                      </a:r>
                      <a:r>
                        <a:rPr lang="en-US" altLang="zh-TW" sz="2800" b="1" dirty="0" smtClean="0"/>
                        <a:t>Data Encoding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數據混淆</a:t>
                      </a:r>
                      <a:r>
                        <a:rPr lang="en-US" altLang="zh-TW" sz="2800" b="1" dirty="0" smtClean="0"/>
                        <a:t>(3) Data Obfuscation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動態解析度</a:t>
                      </a:r>
                      <a:r>
                        <a:rPr lang="en-US" altLang="zh-TW" sz="2800" b="1" dirty="0" smtClean="0"/>
                        <a:t>(3)</a:t>
                      </a:r>
                      <a:r>
                        <a:rPr lang="zh-TW" altLang="en-US" sz="2800" b="1" dirty="0" smtClean="0"/>
                        <a:t> </a:t>
                      </a:r>
                      <a:r>
                        <a:rPr lang="en-US" altLang="zh-TW" sz="2800" b="1" dirty="0" smtClean="0"/>
                        <a:t>Dynamic Resolution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加密頻道</a:t>
                      </a:r>
                      <a:r>
                        <a:rPr lang="en-US" altLang="zh-TW" sz="2800" b="1" dirty="0" smtClean="0"/>
                        <a:t>(2)</a:t>
                      </a:r>
                      <a:r>
                        <a:rPr lang="zh-TW" altLang="en-US" sz="2800" b="1" dirty="0" smtClean="0"/>
                        <a:t> </a:t>
                      </a:r>
                      <a:r>
                        <a:rPr lang="en-US" altLang="zh-TW" sz="2800" b="1" dirty="0" smtClean="0"/>
                        <a:t>Encrypted Channel</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後備通道 </a:t>
                      </a:r>
                      <a:r>
                        <a:rPr lang="en-US" altLang="zh-TW" sz="2800" b="1" dirty="0" smtClean="0"/>
                        <a:t>Fallback Channels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 Ingress </a:t>
                      </a:r>
                      <a:r>
                        <a:rPr lang="zh-TW" altLang="en-US" sz="2800" b="1" dirty="0" smtClean="0"/>
                        <a:t>工具傳輸 </a:t>
                      </a:r>
                      <a:r>
                        <a:rPr lang="en-US" altLang="zh-TW" sz="2800" b="1" dirty="0" smtClean="0"/>
                        <a:t>Ingress Tool Transfer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多級通道 </a:t>
                      </a:r>
                      <a:r>
                        <a:rPr lang="en-US" altLang="zh-TW" sz="2800" b="1" dirty="0" smtClean="0"/>
                        <a:t>Multi-Stage Channels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49530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0236688"/>
              </p:ext>
            </p:extLst>
          </p:nvPr>
        </p:nvGraphicFramePr>
        <p:xfrm>
          <a:off x="184410" y="219187"/>
          <a:ext cx="11419986" cy="4752656"/>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12.</a:t>
                      </a:r>
                      <a:r>
                        <a:rPr lang="zh-TW" altLang="en-US" sz="2800" dirty="0" smtClean="0"/>
                        <a:t>命令與控制</a:t>
                      </a:r>
                      <a:r>
                        <a:rPr lang="en-US" altLang="zh-TW" sz="2800" dirty="0" smtClean="0"/>
                        <a:t>Command and Control</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非應用層協定 </a:t>
                      </a:r>
                      <a:r>
                        <a:rPr lang="en-US" altLang="zh-TW" sz="2800" b="1" dirty="0" smtClean="0"/>
                        <a:t>Non-Application Layer Protocol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非標準連接埠 </a:t>
                      </a:r>
                      <a:r>
                        <a:rPr lang="en-US" altLang="zh-TW" sz="2800" b="1" dirty="0" smtClean="0"/>
                        <a:t>Non-Standard Port</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協定隧道 </a:t>
                      </a:r>
                      <a:r>
                        <a:rPr lang="en-US" altLang="zh-TW" sz="2800" b="1" dirty="0" smtClean="0"/>
                        <a:t>Protocol Tunneling</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代理人</a:t>
                      </a:r>
                      <a:r>
                        <a:rPr lang="en-US" altLang="zh-TW" sz="2800" b="1" dirty="0" smtClean="0"/>
                        <a:t>(4) Proxy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遠端存取軟體 </a:t>
                      </a:r>
                      <a:r>
                        <a:rPr lang="en-US" altLang="zh-TW" sz="2800" b="1" dirty="0" smtClean="0"/>
                        <a:t>Remote Access Software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貿易訊號</a:t>
                      </a:r>
                      <a:r>
                        <a:rPr lang="en-US" altLang="zh-TW" sz="2800" b="1" dirty="0" smtClean="0"/>
                        <a:t>(2) Traffic Signaling</a:t>
                      </a:r>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網路服務</a:t>
                      </a:r>
                      <a:r>
                        <a:rPr lang="en-US" altLang="zh-TW" sz="2800" b="1" dirty="0" smtClean="0"/>
                        <a:t>(3)</a:t>
                      </a:r>
                      <a:r>
                        <a:rPr lang="zh-TW" altLang="en-US" sz="2800" b="1" dirty="0" smtClean="0"/>
                        <a:t> </a:t>
                      </a:r>
                      <a:r>
                        <a:rPr lang="en-US" altLang="zh-TW" sz="2800" b="1" dirty="0" smtClean="0"/>
                        <a:t>Web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35210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89221538"/>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T1132.002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4247317"/>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會對資料進行編碼，以使命令和控制流量的內容更難以偵測。可以使用標準資料編碼系統對命令和控制（</a:t>
            </a:r>
            <a:r>
              <a:rPr lang="en-US" altLang="zh-TW" dirty="0"/>
              <a:t>C2</a:t>
            </a:r>
            <a:r>
              <a:rPr lang="zh-TW" altLang="en-US" dirty="0"/>
              <a:t>）資訊進行編碼。資料編碼的使用可以遵守現有的協議規範，並且包括使用 </a:t>
            </a:r>
            <a:r>
              <a:rPr lang="en-US" altLang="zh-TW" dirty="0"/>
              <a:t>ASCII</a:t>
            </a:r>
            <a:r>
              <a:rPr lang="zh-TW" altLang="en-US" dirty="0"/>
              <a:t>、</a:t>
            </a:r>
            <a:r>
              <a:rPr lang="en-US" altLang="zh-TW" dirty="0"/>
              <a:t>Unicode</a:t>
            </a:r>
            <a:r>
              <a:rPr lang="zh-TW" altLang="en-US" dirty="0"/>
              <a:t>、</a:t>
            </a:r>
            <a:r>
              <a:rPr lang="en-US" altLang="zh-TW" dirty="0"/>
              <a:t>Base64</a:t>
            </a:r>
            <a:r>
              <a:rPr lang="zh-TW" altLang="en-US" dirty="0"/>
              <a:t>、</a:t>
            </a:r>
            <a:r>
              <a:rPr lang="en-US" altLang="zh-TW" dirty="0"/>
              <a:t>MIME </a:t>
            </a:r>
            <a:r>
              <a:rPr lang="zh-TW" altLang="en-US" dirty="0"/>
              <a:t>或其他二進位到文字和字元編碼系統。</a:t>
            </a:r>
            <a:r>
              <a:rPr lang="en-US" altLang="zh-TW" baseline="30000" dirty="0">
                <a:hlinkClick r:id="rId6"/>
              </a:rPr>
              <a:t>[1] </a:t>
            </a:r>
            <a:r>
              <a:rPr lang="en-US" altLang="zh-TW" baseline="30000" dirty="0">
                <a:hlinkClick r:id="rId7"/>
              </a:rPr>
              <a:t>[2]</a:t>
            </a:r>
            <a:r>
              <a:rPr lang="zh-TW" altLang="en-US" dirty="0"/>
              <a:t>一些資料編碼系統也可能會導致資料壓縮，例如 </a:t>
            </a:r>
            <a:r>
              <a:rPr lang="en-US" altLang="zh-TW" dirty="0" err="1"/>
              <a:t>gzip</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encode data to make the content of command and control traffic more difficult to detect. Command and control (C2) information can be encoded using a standard data encoding system. Use of data encoding may adhere to existing protocol specifications and includes use of ASCII, Unicode, Base64, MIME, or other binary-to-text and character encoding systems.</a:t>
            </a:r>
            <a:r>
              <a:rPr lang="en-US" altLang="zh-TW" baseline="30000" dirty="0">
                <a:hlinkClick r:id="rId6"/>
              </a:rPr>
              <a:t>[1]</a:t>
            </a:r>
            <a:r>
              <a:rPr lang="en-US" altLang="zh-TW" dirty="0"/>
              <a:t> </a:t>
            </a:r>
            <a:r>
              <a:rPr lang="en-US" altLang="zh-TW" baseline="30000" dirty="0">
                <a:hlinkClick r:id="rId7"/>
              </a:rPr>
              <a:t>[2]</a:t>
            </a:r>
            <a:r>
              <a:rPr lang="en-US" altLang="zh-TW" dirty="0"/>
              <a:t> Some data encoding systems may also result in data compression, such as </a:t>
            </a:r>
            <a:r>
              <a:rPr lang="en-US" altLang="zh-TW" dirty="0" err="1"/>
              <a:t>gzip</a:t>
            </a:r>
            <a:r>
              <a:rPr lang="en-US" altLang="zh-TW" dirty="0"/>
              <a:t>.</a:t>
            </a:r>
          </a:p>
        </p:txBody>
      </p:sp>
      <p:sp>
        <p:nvSpPr>
          <p:cNvPr id="6" name="矩形 5"/>
          <p:cNvSpPr/>
          <p:nvPr/>
        </p:nvSpPr>
        <p:spPr>
          <a:xfrm>
            <a:off x="6878656" y="923466"/>
            <a:ext cx="5092686" cy="1877437"/>
          </a:xfrm>
          <a:prstGeom prst="rect">
            <a:avLst/>
          </a:prstGeom>
          <a:solidFill>
            <a:srgbClr val="7C8BD6"/>
          </a:solidFill>
        </p:spPr>
        <p:txBody>
          <a:bodyPr wrap="square">
            <a:spAutoFit/>
          </a:bodyPr>
          <a:lstStyle/>
          <a:p>
            <a:r>
              <a:rPr lang="en-US" altLang="zh-TW" sz="1400" b="1" dirty="0">
                <a:latin typeface="Roboto-Regular"/>
              </a:rPr>
              <a:t>ID: T1132</a:t>
            </a:r>
          </a:p>
          <a:p>
            <a:r>
              <a:rPr lang="en-US" altLang="zh-TW" sz="1400" b="1" dirty="0">
                <a:latin typeface="Roboto-Regular"/>
              </a:rPr>
              <a:t>Sub-techniques:  </a:t>
            </a:r>
            <a:r>
              <a:rPr lang="en-US" altLang="zh-TW" sz="1400" dirty="0">
                <a:hlinkClick r:id="rId2"/>
              </a:rPr>
              <a:t>T1132.001</a:t>
            </a:r>
            <a:r>
              <a:rPr lang="en-US" altLang="zh-TW" sz="1400" dirty="0"/>
              <a:t>, </a:t>
            </a:r>
            <a:r>
              <a:rPr lang="en-US" altLang="zh-TW" sz="1400" dirty="0" smtClean="0">
                <a:hlinkClick r:id="rId4"/>
              </a:rPr>
              <a:t>T1132.002</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8"/>
              </a:rPr>
              <a:t>Command and </a:t>
            </a:r>
            <a:r>
              <a:rPr lang="en-US" altLang="zh-TW" sz="1400" dirty="0" smtClean="0">
                <a:hlinkClick r:id="rId8"/>
              </a:rPr>
              <a:t>Control</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a:t>
            </a:r>
            <a:r>
              <a:rPr lang="en-US" altLang="zh-TW" sz="1400" b="1" dirty="0" err="1">
                <a:latin typeface="Roboto-Regular"/>
              </a:rPr>
              <a:t>Itzik</a:t>
            </a:r>
            <a:r>
              <a:rPr lang="en-US" altLang="zh-TW" sz="1400" b="1" dirty="0">
                <a:latin typeface="Roboto-Regular"/>
              </a:rPr>
              <a:t> Kotler, </a:t>
            </a:r>
            <a:r>
              <a:rPr lang="en-US" altLang="zh-TW" sz="1400" b="1" dirty="0" err="1">
                <a:latin typeface="Roboto-Regular"/>
              </a:rPr>
              <a:t>SafeBreach</a:t>
            </a:r>
            <a:endParaRPr lang="en-US" altLang="zh-TW" sz="1400" b="1" dirty="0">
              <a:latin typeface="Roboto-Regular"/>
            </a:endParaRP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21 April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114</a:t>
            </a:fld>
            <a:endParaRPr lang="zh-TW" altLang="en-US"/>
          </a:p>
        </p:txBody>
      </p:sp>
    </p:spTree>
    <p:extLst>
      <p:ext uri="{BB962C8B-B14F-4D97-AF65-F5344CB8AC3E}">
        <p14:creationId xmlns:p14="http://schemas.microsoft.com/office/powerpoint/2010/main" val="2051566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54466096"/>
              </p:ext>
            </p:extLst>
          </p:nvPr>
        </p:nvGraphicFramePr>
        <p:xfrm>
          <a:off x="146223" y="910709"/>
          <a:ext cx="11804985" cy="4859082"/>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S0128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BADNEWS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After encrypting C2 data, </a:t>
                      </a:r>
                      <a:r>
                        <a:rPr lang="en-US" altLang="zh-TW" sz="1800" b="0" i="0" u="none" strike="noStrike" kern="1200" dirty="0" smtClean="0">
                          <a:solidFill>
                            <a:schemeClr val="tx1"/>
                          </a:solidFill>
                          <a:effectLst/>
                          <a:latin typeface="+mn-lt"/>
                          <a:ea typeface="+mn-ea"/>
                          <a:cs typeface="+mn-cs"/>
                          <a:hlinkClick r:id="rId2"/>
                        </a:rPr>
                        <a:t>BADNEWS</a:t>
                      </a:r>
                      <a:r>
                        <a:rPr lang="en-US" altLang="zh-TW" sz="1800" b="0" i="0" kern="1200" dirty="0" smtClean="0">
                          <a:solidFill>
                            <a:schemeClr val="tx1"/>
                          </a:solidFill>
                          <a:effectLst/>
                          <a:latin typeface="+mn-lt"/>
                          <a:ea typeface="+mn-ea"/>
                          <a:cs typeface="+mn-cs"/>
                        </a:rPr>
                        <a:t> converts it into a hexadecimal representation and then encodes it into base64.</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資料進行加密後，</a:t>
                      </a:r>
                      <a:r>
                        <a:rPr lang="en-US" altLang="zh-TW" sz="1800" b="0" i="0" u="none" strike="noStrike" kern="1200" dirty="0" smtClean="0">
                          <a:solidFill>
                            <a:schemeClr val="tx1"/>
                          </a:solidFill>
                          <a:effectLst/>
                          <a:latin typeface="+mn-lt"/>
                          <a:ea typeface="+mn-ea"/>
                          <a:cs typeface="+mn-cs"/>
                          <a:hlinkClick r:id="rId2"/>
                        </a:rPr>
                        <a:t>BADNEWS</a:t>
                      </a:r>
                      <a:r>
                        <a:rPr lang="zh-TW" altLang="en-US" sz="1800" b="0" i="0" kern="1200" dirty="0" smtClean="0">
                          <a:solidFill>
                            <a:schemeClr val="tx1"/>
                          </a:solidFill>
                          <a:effectLst/>
                          <a:latin typeface="+mn-lt"/>
                          <a:ea typeface="+mn-ea"/>
                          <a:cs typeface="+mn-cs"/>
                        </a:rPr>
                        <a:t>將其轉換為十六進位表示形式，然後將其編碼為 </a:t>
                      </a:r>
                      <a:r>
                        <a:rPr lang="en-US" altLang="zh-TW" sz="1800" b="0" i="0" kern="1200" dirty="0" smtClean="0">
                          <a:solidFill>
                            <a:schemeClr val="tx1"/>
                          </a:solidFill>
                          <a:effectLst/>
                          <a:latin typeface="+mn-lt"/>
                          <a:ea typeface="+mn-ea"/>
                          <a:cs typeface="+mn-cs"/>
                        </a:rPr>
                        <a:t>Base64</a:t>
                      </a:r>
                      <a:r>
                        <a:rPr lang="zh-TW" altLang="en-US"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S0132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H1N1</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H1N1</a:t>
                      </a:r>
                      <a:r>
                        <a:rPr lang="en-US" altLang="zh-TW" sz="1800" b="0" i="0" kern="1200" dirty="0" smtClean="0">
                          <a:solidFill>
                            <a:schemeClr val="tx1"/>
                          </a:solidFill>
                          <a:effectLst/>
                          <a:latin typeface="+mn-lt"/>
                          <a:ea typeface="+mn-ea"/>
                          <a:cs typeface="+mn-cs"/>
                        </a:rPr>
                        <a:t> obfuscates C2 traffic with an altered version of base64.</a:t>
                      </a:r>
                    </a:p>
                    <a:p>
                      <a:pPr fontAlgn="t"/>
                      <a:r>
                        <a:rPr lang="en-US" altLang="zh-TW" sz="1800" u="none" strike="noStrike" dirty="0" smtClean="0">
                          <a:solidFill>
                            <a:srgbClr val="4F7CAC"/>
                          </a:solidFill>
                          <a:effectLst/>
                          <a:hlinkClick r:id="rId3"/>
                        </a:rPr>
                        <a:t>H1N1</a:t>
                      </a:r>
                      <a:r>
                        <a:rPr lang="zh-TW" altLang="en-US" sz="1800" dirty="0" smtClean="0">
                          <a:effectLst/>
                        </a:rPr>
                        <a:t>使用更改版本的 </a:t>
                      </a:r>
                      <a:r>
                        <a:rPr lang="en-US" altLang="zh-TW" sz="1800" dirty="0" smtClean="0">
                          <a:effectLst/>
                        </a:rPr>
                        <a:t>Base64 </a:t>
                      </a:r>
                      <a:r>
                        <a:rPr lang="zh-TW" altLang="en-US" sz="1800" dirty="0" smtClean="0">
                          <a:effectLst/>
                        </a:rPr>
                        <a:t>來混淆 </a:t>
                      </a:r>
                      <a:r>
                        <a:rPr lang="en-US" altLang="zh-TW" sz="1800" dirty="0" smtClean="0">
                          <a:effectLst/>
                        </a:rPr>
                        <a:t>C2 </a:t>
                      </a:r>
                      <a:r>
                        <a:rPr lang="zh-TW" altLang="en-US" sz="1800" dirty="0" smtClean="0">
                          <a:effectLst/>
                        </a:rPr>
                        <a:t>流量。</a:t>
                      </a:r>
                      <a:endParaRPr lang="zh-TW" alt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S0362</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Linux Rabbit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en-US" altLang="zh-TW" sz="1800" b="0" i="0" kern="1200" dirty="0" smtClean="0">
                          <a:solidFill>
                            <a:schemeClr val="tx1"/>
                          </a:solidFill>
                          <a:effectLst/>
                          <a:latin typeface="+mn-lt"/>
                          <a:ea typeface="+mn-ea"/>
                          <a:cs typeface="+mn-cs"/>
                        </a:rPr>
                        <a:t> sends the payload from the C2 server as an encoded URL parameter.</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zh-TW" altLang="en-US" sz="1800" b="0" i="0" kern="1200" dirty="0" smtClean="0">
                          <a:solidFill>
                            <a:schemeClr val="tx1"/>
                          </a:solidFill>
                          <a:effectLst/>
                          <a:latin typeface="+mn-lt"/>
                          <a:ea typeface="+mn-ea"/>
                          <a:cs typeface="+mn-cs"/>
                        </a:rPr>
                        <a:t>將來自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伺服器的有效負載作為編碼的 </a:t>
                      </a:r>
                      <a:r>
                        <a:rPr lang="en-US" altLang="zh-TW" sz="1800" b="0" i="0" kern="1200" dirty="0" smtClean="0">
                          <a:solidFill>
                            <a:schemeClr val="tx1"/>
                          </a:solidFill>
                          <a:effectLst/>
                          <a:latin typeface="+mn-lt"/>
                          <a:ea typeface="+mn-ea"/>
                          <a:cs typeface="+mn-cs"/>
                        </a:rPr>
                        <a:t>URL </a:t>
                      </a:r>
                      <a:r>
                        <a:rPr lang="zh-TW" altLang="en-US" sz="1800" b="0" i="0" kern="1200" dirty="0" smtClean="0">
                          <a:solidFill>
                            <a:schemeClr val="tx1"/>
                          </a:solidFill>
                          <a:effectLst/>
                          <a:latin typeface="+mn-lt"/>
                          <a:ea typeface="+mn-ea"/>
                          <a:cs typeface="+mn-cs"/>
                        </a:rPr>
                        <a:t>參數發送。</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S0699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Mythic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en-US" altLang="zh-TW" sz="1800" b="0" i="0" kern="1200" dirty="0" smtClean="0">
                          <a:solidFill>
                            <a:schemeClr val="tx1"/>
                          </a:solidFill>
                          <a:effectLst/>
                          <a:latin typeface="+mn-lt"/>
                          <a:ea typeface="+mn-ea"/>
                          <a:cs typeface="+mn-cs"/>
                        </a:rPr>
                        <a:t> provides various transform functions to encode and/or randomize C2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zh-TW" altLang="en-US" sz="1800" b="0" i="0" kern="1200" dirty="0" smtClean="0">
                          <a:solidFill>
                            <a:schemeClr val="tx1"/>
                          </a:solidFill>
                          <a:effectLst/>
                          <a:latin typeface="+mn-lt"/>
                          <a:ea typeface="+mn-ea"/>
                          <a:cs typeface="+mn-cs"/>
                        </a:rPr>
                        <a:t>提供各種變換函數來編碼和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或隨機化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6"/>
                        </a:rPr>
                        <a:t>S0386</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Ursnif</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en-US" altLang="zh-TW" sz="1800" b="0" i="0" kern="1200" dirty="0" smtClean="0">
                          <a:solidFill>
                            <a:schemeClr val="tx1"/>
                          </a:solidFill>
                          <a:effectLst/>
                          <a:latin typeface="+mn-lt"/>
                          <a:ea typeface="+mn-ea"/>
                          <a:cs typeface="+mn-cs"/>
                        </a:rPr>
                        <a:t> has used encoded data in HTTP URLs for C2.</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HTTP URL </a:t>
                      </a:r>
                      <a:r>
                        <a:rPr lang="zh-TW" altLang="en-US" sz="1800" b="0" i="0" kern="1200" dirty="0" smtClean="0">
                          <a:solidFill>
                            <a:schemeClr val="tx1"/>
                          </a:solidFill>
                          <a:effectLst/>
                          <a:latin typeface="+mn-lt"/>
                          <a:ea typeface="+mn-ea"/>
                          <a:cs typeface="+mn-cs"/>
                        </a:rPr>
                        <a:t>中使用編碼資料進行 </a:t>
                      </a:r>
                      <a:r>
                        <a:rPr lang="en-US" altLang="zh-TW" sz="1800" b="0" i="0" kern="1200" dirty="0" smtClean="0">
                          <a:solidFill>
                            <a:schemeClr val="tx1"/>
                          </a:solidFill>
                          <a:effectLst/>
                          <a:latin typeface="+mn-lt"/>
                          <a:ea typeface="+mn-ea"/>
                          <a:cs typeface="+mn-cs"/>
                        </a:rPr>
                        <a:t>C2</a:t>
                      </a:r>
                      <a:r>
                        <a:rPr lang="zh-TW" altLang="en-US" sz="1800" b="0" i="0" kern="1200" dirty="0" smtClean="0">
                          <a:solidFill>
                            <a:schemeClr val="tx1"/>
                          </a:solidFill>
                          <a:effectLst/>
                          <a:latin typeface="+mn-lt"/>
                          <a:ea typeface="+mn-ea"/>
                          <a:cs typeface="+mn-cs"/>
                        </a:rPr>
                        <a:t>。</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8334551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115</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97030"/>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32780499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10538290"/>
              </p:ext>
            </p:extLst>
          </p:nvPr>
        </p:nvGraphicFramePr>
        <p:xfrm>
          <a:off x="146223" y="582868"/>
          <a:ext cx="11804985" cy="3964194"/>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678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496381">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a:t>
                      </a:r>
                      <a:r>
                        <a:rPr lang="en-US" u="none" strike="noStrike" dirty="0" smtClean="0">
                          <a:solidFill>
                            <a:srgbClr val="4F7CAC"/>
                          </a:solidFill>
                          <a:effectLst/>
                          <a:hlinkClick r:id="rId2"/>
                        </a:rPr>
                        <a:t>Prevention</a:t>
                      </a:r>
                      <a:endParaRPr lang="en-US" u="none" strike="noStrike" dirty="0" smtClean="0">
                        <a:solidFill>
                          <a:srgbClr val="4F7CAC"/>
                        </a:solidFill>
                        <a:effectLst/>
                      </a:endParaRPr>
                    </a:p>
                    <a:p>
                      <a:pPr fontAlgn="t"/>
                      <a:r>
                        <a:rPr lang="zh-TW" altLang="en-US" dirty="0" smtClean="0">
                          <a:effectLst/>
                        </a:rPr>
                        <a:t>網路入侵防禦</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use network signatures to identify traffic for specific adversary malware can be used to mitigate activity at the network level. Signatures are often for unique indicators within protocols and may be based on the specific obfuscation technique used by a particular adversary or tool, and will likely be different across various malware families and versions. Adversaries will likely change tool C2 signatures over time or construct protocols in such a way as to avoid detection by common defensive tools.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簽章來識別特定對手惡意軟體流量的網路入侵偵測和防禦系統可用於減輕網路層級的活動。簽名通常用於協議內的獨特指示符，並且可能基於特定對手或工具使用的特定混淆技術，並且在不同的惡意軟體系列和版本中可能會有所不同。隨著時間的推移，攻擊者可能會更改工具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簽章或建置協定以避免常見防禦工具的偵測。</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664356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027926083"/>
              </p:ext>
            </p:extLst>
          </p:nvPr>
        </p:nvGraphicFramePr>
        <p:xfrm>
          <a:off x="0" y="1613395"/>
          <a:ext cx="12192000" cy="31667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2"/>
                        </a:rPr>
                        <a:t>Network Traffic</a:t>
                      </a:r>
                      <a:endParaRPr lang="en-US" altLang="zh-TW" sz="1800" b="0" i="0" u="sng" kern="1200" dirty="0" smtClean="0">
                        <a:solidFill>
                          <a:schemeClr val="tx1"/>
                        </a:solidFill>
                        <a:effectLst/>
                        <a:latin typeface="+mn-lt"/>
                        <a:ea typeface="+mn-ea"/>
                        <a:cs typeface="+mn-cs"/>
                      </a:endParaRPr>
                    </a:p>
                    <a:p>
                      <a:pPr fontAlgn="t"/>
                      <a:r>
                        <a:rPr lang="zh-TW" altLang="en-US" sz="1400" b="1" dirty="0" smtClean="0">
                          <a:effectLst/>
                        </a:rPr>
                        <a:t>網路流量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data for uncommon data flows (e.g., a client sending significantly more data than it receives from a server). Processes utilizing the network that do not normally have network communication or have never been seen before are suspicious. Analyze packet contents to detect communications that do not follow the expected protocol behavior for the port that is being used.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是否存在不常見的資料流（例如，客戶端發送的資料明顯多於從伺服器接收的資料）。使用通常沒有網路通訊或以前從未見過的網路的進程是可疑的。分析資料包內容以偵測不遵循正在使用的連接埠的預期協定行為的通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117</a:t>
            </a:fld>
            <a:endParaRPr lang="zh-TW" altLang="en-US"/>
          </a:p>
        </p:txBody>
      </p:sp>
    </p:spTree>
    <p:extLst>
      <p:ext uri="{BB962C8B-B14F-4D97-AF65-F5344CB8AC3E}">
        <p14:creationId xmlns:p14="http://schemas.microsoft.com/office/powerpoint/2010/main" val="17275930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072364460"/>
              </p:ext>
            </p:extLst>
          </p:nvPr>
        </p:nvGraphicFramePr>
        <p:xfrm>
          <a:off x="184410" y="219187"/>
          <a:ext cx="11419986" cy="584059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13.</a:t>
                      </a:r>
                      <a:r>
                        <a:rPr lang="zh-TW" altLang="en-US" sz="2800" dirty="0" smtClean="0"/>
                        <a:t>滲漏</a:t>
                      </a:r>
                      <a:r>
                        <a:rPr lang="en-US" altLang="zh-TW" sz="2800" dirty="0" smtClean="0"/>
                        <a:t>Exfiltration</a:t>
                      </a:r>
                      <a:r>
                        <a:rPr lang="zh-TW" altLang="en-US" sz="2800" dirty="0" smtClean="0"/>
                        <a:t> 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自動滲漏</a:t>
                      </a:r>
                      <a:r>
                        <a:rPr lang="en-US" altLang="zh-TW" sz="2800" b="1" dirty="0" smtClean="0"/>
                        <a:t>(1)</a:t>
                      </a:r>
                      <a:r>
                        <a:rPr lang="zh-TW" altLang="en-US" sz="2800" b="1" dirty="0" smtClean="0"/>
                        <a:t> </a:t>
                      </a:r>
                      <a:r>
                        <a:rPr lang="en-US" altLang="zh-TW" sz="2800" b="1" dirty="0" smtClean="0"/>
                        <a:t>Automated Exfiltration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資料傳輸大小限制 </a:t>
                      </a:r>
                      <a:r>
                        <a:rPr lang="en-US" altLang="zh-TW" sz="2800" b="1" dirty="0" smtClean="0"/>
                        <a:t>Data Transfer Size Limits</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透過替代協議進行滲透</a:t>
                      </a:r>
                      <a:r>
                        <a:rPr lang="en-US" altLang="zh-TW" sz="2800" b="1" dirty="0" smtClean="0"/>
                        <a:t>(3)</a:t>
                      </a:r>
                      <a:r>
                        <a:rPr lang="zh-TW" altLang="en-US" sz="2800" b="1" dirty="0" smtClean="0"/>
                        <a:t> </a:t>
                      </a:r>
                      <a:r>
                        <a:rPr lang="en-US" altLang="zh-TW" sz="2800" b="1" dirty="0" smtClean="0"/>
                        <a:t>Exfiltration Over Alternative Protocol</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透過 </a:t>
                      </a:r>
                      <a:r>
                        <a:rPr lang="en-US" altLang="zh-TW" sz="2800" b="1" dirty="0" smtClean="0"/>
                        <a:t>C2 </a:t>
                      </a:r>
                      <a:r>
                        <a:rPr lang="zh-TW" altLang="en-US" sz="2800" b="1" dirty="0" smtClean="0"/>
                        <a:t>通道滲漏 </a:t>
                      </a:r>
                      <a:r>
                        <a:rPr lang="en-US" altLang="zh-TW" sz="2800" b="1" dirty="0" smtClean="0"/>
                        <a:t>Exfiltration Over C2 Channel</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透過其他網路媒體的滲透</a:t>
                      </a:r>
                      <a:r>
                        <a:rPr lang="en-US" altLang="zh-TW" sz="2800" b="1" dirty="0" smtClean="0"/>
                        <a:t>(1)</a:t>
                      </a:r>
                      <a:r>
                        <a:rPr lang="zh-TW" altLang="en-US" sz="2800" b="1" dirty="0" smtClean="0"/>
                        <a:t> </a:t>
                      </a:r>
                      <a:r>
                        <a:rPr lang="en-US" altLang="zh-TW" sz="2800" b="1" dirty="0" smtClean="0"/>
                        <a:t>Exfiltration Over Other Network Medium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透過物理介質的滲透</a:t>
                      </a:r>
                      <a:r>
                        <a:rPr lang="en-US" altLang="zh-TW" sz="2800" b="1" dirty="0" smtClean="0"/>
                        <a:t>(1)</a:t>
                      </a:r>
                      <a:r>
                        <a:rPr lang="zh-TW" altLang="en-US" sz="2800" b="1" dirty="0" smtClean="0"/>
                        <a:t> </a:t>
                      </a:r>
                      <a:r>
                        <a:rPr lang="en-US" altLang="zh-TW" sz="2800" b="1" dirty="0" smtClean="0"/>
                        <a:t>Exfiltration Over Physical Medium</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透過 </a:t>
                      </a:r>
                      <a:r>
                        <a:rPr lang="en-US" altLang="zh-TW" sz="2800" b="1" dirty="0" smtClean="0"/>
                        <a:t>Web </a:t>
                      </a:r>
                      <a:r>
                        <a:rPr lang="zh-TW" altLang="en-US" sz="2800" b="1" dirty="0" smtClean="0"/>
                        <a:t>服務進行滲透</a:t>
                      </a:r>
                      <a:r>
                        <a:rPr lang="en-US" altLang="zh-TW" sz="2800" b="1" dirty="0" smtClean="0"/>
                        <a:t>(4)</a:t>
                      </a:r>
                      <a:r>
                        <a:rPr lang="zh-TW" altLang="en-US" sz="2800" b="1" dirty="0" smtClean="0"/>
                        <a:t> </a:t>
                      </a:r>
                      <a:r>
                        <a:rPr lang="en-US" altLang="zh-TW" sz="2800" b="1" dirty="0" smtClean="0"/>
                        <a:t>Exfiltration Over Web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預定接送 </a:t>
                      </a:r>
                      <a:r>
                        <a:rPr lang="en-US" altLang="zh-TW" sz="2800" b="1" dirty="0" smtClean="0"/>
                        <a:t>Scheduled Transfer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將資料傳輸至雲端帳戶 </a:t>
                      </a:r>
                      <a:r>
                        <a:rPr lang="en-US" altLang="zh-TW" sz="2800" b="1" dirty="0" smtClean="0"/>
                        <a:t>Transfer Data to Cloud Account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118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95251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28575153"/>
              </p:ext>
            </p:extLst>
          </p:nvPr>
        </p:nvGraphicFramePr>
        <p:xfrm>
          <a:off x="6878656" y="3834066"/>
          <a:ext cx="4918825" cy="118872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1</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bl>
          </a:graphicData>
        </a:graphic>
      </p:graphicFrame>
      <p:sp>
        <p:nvSpPr>
          <p:cNvPr id="4" name="矩形 3"/>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會嘗試透過實體媒體（例如可移動磁碟機）竊取資料。在某些情況下，例如氣隙網路洩露，可能會透過使用者引入的實體介質或設備發生滲漏。此類媒體可以是外部硬碟、</a:t>
            </a:r>
            <a:r>
              <a:rPr lang="en-US" altLang="zh-TW" dirty="0"/>
              <a:t>USB </a:t>
            </a:r>
            <a:r>
              <a:rPr lang="zh-TW" altLang="en-US" dirty="0"/>
              <a:t>驅動器、蜂窩電話、</a:t>
            </a:r>
            <a:r>
              <a:rPr lang="en-US" altLang="zh-TW" dirty="0"/>
              <a:t>MP3 </a:t>
            </a:r>
            <a:r>
              <a:rPr lang="zh-TW" altLang="en-US" dirty="0"/>
              <a:t>播放器或其他可移動儲存和處理設備。物理介質或設備可用作最終的滲透點或在其他斷開連接的系統之間跳躍</a:t>
            </a:r>
            <a:r>
              <a:rPr lang="zh-TW" altLang="en-US" dirty="0" smtClean="0"/>
              <a:t>。</a:t>
            </a:r>
            <a:endParaRPr lang="en-US" altLang="zh-TW" dirty="0"/>
          </a:p>
          <a:p>
            <a:pPr marL="285750" indent="-285750">
              <a:buFont typeface="Wingdings" panose="05000000000000000000" pitchFamily="2" charset="2"/>
              <a:buChar char="n"/>
            </a:pPr>
            <a:r>
              <a:rPr lang="en-US" altLang="zh-TW" dirty="0"/>
              <a:t>Adversaries may attempt to </a:t>
            </a:r>
            <a:r>
              <a:rPr lang="en-US" altLang="zh-TW" dirty="0" err="1"/>
              <a:t>exfiltrate</a:t>
            </a:r>
            <a:r>
              <a:rPr lang="en-US" altLang="zh-TW" dirty="0"/>
              <a:t> data via a physical medium, such as a removable drive. In certain circumstances, such as an air-gapped network compromise, exfiltration could occur via a physical medium or device introduced by a user. Such media could be an external hard drive, USB drive, cellular phone, MP3 player, or other removable storage and processing device. The physical medium or device could be used as the final exfiltration point or to hop between otherwise disconnected systems.</a:t>
            </a:r>
          </a:p>
        </p:txBody>
      </p:sp>
      <p:sp>
        <p:nvSpPr>
          <p:cNvPr id="6" name="矩形 5"/>
          <p:cNvSpPr/>
          <p:nvPr/>
        </p:nvSpPr>
        <p:spPr>
          <a:xfrm>
            <a:off x="6878656" y="923466"/>
            <a:ext cx="5092686" cy="2246769"/>
          </a:xfrm>
          <a:prstGeom prst="rect">
            <a:avLst/>
          </a:prstGeom>
          <a:solidFill>
            <a:srgbClr val="A07CD6"/>
          </a:solidFill>
        </p:spPr>
        <p:txBody>
          <a:bodyPr wrap="square">
            <a:spAutoFit/>
          </a:bodyPr>
          <a:lstStyle/>
          <a:p>
            <a:r>
              <a:rPr lang="en-US" altLang="zh-TW" sz="1400" b="1" dirty="0">
                <a:latin typeface="Roboto-Regular"/>
              </a:rPr>
              <a:t>ID: T1052</a:t>
            </a:r>
          </a:p>
          <a:p>
            <a:r>
              <a:rPr lang="en-US" altLang="zh-TW" sz="1400" b="1" dirty="0">
                <a:latin typeface="Roboto-Regular"/>
              </a:rPr>
              <a:t>Sub-techniques:  </a:t>
            </a:r>
            <a:r>
              <a:rPr lang="en-US" altLang="zh-TW" sz="1400" dirty="0" smtClean="0">
                <a:hlinkClick r:id="rId4"/>
              </a:rPr>
              <a:t>T1052.001</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smtClean="0">
                <a:hlinkClick r:id="rId5"/>
              </a:rPr>
              <a:t>Exfiltration</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System Requirements: Presence of physical medium or device</a:t>
            </a:r>
          </a:p>
          <a:p>
            <a:r>
              <a:rPr lang="en-US" altLang="zh-TW" sz="1400" b="1" dirty="0">
                <a:latin typeface="Roboto-Regular"/>
              </a:rPr>
              <a:t>Contributors: William Cain</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15 October 2021</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119</a:t>
            </a:fld>
            <a:endParaRPr lang="zh-TW" altLang="en-US"/>
          </a:p>
        </p:txBody>
      </p:sp>
    </p:spTree>
    <p:extLst>
      <p:ext uri="{BB962C8B-B14F-4D97-AF65-F5344CB8AC3E}">
        <p14:creationId xmlns:p14="http://schemas.microsoft.com/office/powerpoint/2010/main" val="7661844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12</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716007556"/>
              </p:ext>
            </p:extLst>
          </p:nvPr>
        </p:nvGraphicFramePr>
        <p:xfrm>
          <a:off x="0" y="947450"/>
          <a:ext cx="12192000" cy="4236720"/>
        </p:xfrm>
        <a:graphic>
          <a:graphicData uri="http://schemas.openxmlformats.org/drawingml/2006/table">
            <a:tbl>
              <a:tblPr/>
              <a:tblGrid>
                <a:gridCol w="1542361">
                  <a:extLst>
                    <a:ext uri="{9D8B030D-6E8A-4147-A177-3AD203B41FA5}">
                      <a16:colId xmlns:a16="http://schemas.microsoft.com/office/drawing/2014/main" val="2340207979"/>
                    </a:ext>
                  </a:extLst>
                </a:gridCol>
                <a:gridCol w="3283027">
                  <a:extLst>
                    <a:ext uri="{9D8B030D-6E8A-4147-A177-3AD203B41FA5}">
                      <a16:colId xmlns:a16="http://schemas.microsoft.com/office/drawing/2014/main" val="3916782922"/>
                    </a:ext>
                  </a:extLst>
                </a:gridCol>
                <a:gridCol w="7366612">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fontAlgn="t"/>
                      <a:r>
                        <a:rPr lang="en-US" sz="2000" u="none" strike="noStrike" dirty="0" smtClean="0">
                          <a:solidFill>
                            <a:srgbClr val="4F7CAC"/>
                          </a:solidFill>
                          <a:effectLst/>
                          <a:hlinkClick r:id="rId2"/>
                        </a:rPr>
                        <a:t>T159</a:t>
                      </a:r>
                      <a:r>
                        <a:rPr lang="en-US" altLang="zh-TW" sz="2000" u="none" strike="noStrike" dirty="0" smtClean="0">
                          <a:solidFill>
                            <a:srgbClr val="4F7CAC"/>
                          </a:solidFill>
                          <a:effectLst/>
                          <a:hlinkClick r:id="rId2"/>
                        </a:rPr>
                        <a:t>0</a:t>
                      </a:r>
                      <a:r>
                        <a:rPr lang="en-US" sz="2000" u="none" strike="noStrike" dirty="0" smtClean="0">
                          <a:solidFill>
                            <a:srgbClr val="4F7CAC"/>
                          </a:solidFill>
                          <a:effectLst/>
                          <a:hlinkClick r:id="rId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a:t>
                      </a:r>
                      <a:r>
                        <a:rPr lang="zh-TW" altLang="en-US"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Trust</a:t>
                      </a:r>
                      <a:r>
                        <a:rPr lang="zh-TW" altLang="en-US"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Dependencies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網路信任依賴</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information about the victim's network trust dependencies that can be used during targeting. Information about network trusts may include a variety of details, including second or third-party organizations/domains (ex: managed service providers, contractors, etc.) that have connected (and potentially elevated) network access.</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攻擊者可能會收集有關受害者網路信任依賴項的信息，這些資訊可在定位期間使用。有關網路信任的資訊可能包括各種詳細信息，包括已連接（並可能提升）網路存取權限的第二或第三方組織</a:t>
                      </a:r>
                      <a:r>
                        <a:rPr lang="en-US" altLang="zh-TW" sz="2000" dirty="0" smtClean="0">
                          <a:solidFill>
                            <a:srgbClr val="FFFF00"/>
                          </a:solidFill>
                          <a:effectLst/>
                        </a:rPr>
                        <a:t>/</a:t>
                      </a:r>
                      <a:r>
                        <a:rPr lang="zh-TW" altLang="en-US" sz="2000" dirty="0" smtClean="0">
                          <a:solidFill>
                            <a:srgbClr val="FFFF00"/>
                          </a:solidFill>
                          <a:effectLst/>
                        </a:rPr>
                        <a:t>網域（例如：託管服務提供者、承包商等）。</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39967100"/>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690754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745737680"/>
              </p:ext>
            </p:extLst>
          </p:nvPr>
        </p:nvGraphicFramePr>
        <p:xfrm>
          <a:off x="146223" y="1156446"/>
          <a:ext cx="11804985" cy="4276473"/>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M1057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Data Loss Prevention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Data loss prevention can detect and block sensitive data being copied to physical mediums.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資料遺失防護可以偵測並阻止敏感資料被複製到實體媒體。</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a:t>
                      </a:r>
                      <a:r>
                        <a:rPr lang="en-US" altLang="zh-TW" sz="1800" b="0" i="0" kern="1200" dirty="0" err="1" smtClean="0">
                          <a:solidFill>
                            <a:schemeClr val="tx1"/>
                          </a:solidFill>
                          <a:effectLst/>
                          <a:latin typeface="+mn-lt"/>
                          <a:ea typeface="+mn-ea"/>
                          <a:cs typeface="+mn-cs"/>
                        </a:rPr>
                        <a:t>Autorun</a:t>
                      </a:r>
                      <a:r>
                        <a:rPr lang="en-US" altLang="zh-TW" sz="1800" b="0" i="0" kern="1200" dirty="0" smtClean="0">
                          <a:solidFill>
                            <a:schemeClr val="tx1"/>
                          </a:solidFill>
                          <a:effectLst/>
                          <a:latin typeface="+mn-lt"/>
                          <a:ea typeface="+mn-ea"/>
                          <a:cs typeface="+mn-cs"/>
                        </a:rPr>
                        <a:t> if it is unnecessary.  Disallow or restrict removable media at an organizational policy level if they are not required for business operations.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如果不需要，請停用自動運行。如果業務運作不需要可移動媒體，則在組織策略層級禁止或限制可移動媒體。</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M1034</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Limit Hardware Installation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the use of USB devices and removable media within a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限製網路中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裝置和可移動媒體的使用。</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120</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8" name="矩形 7"/>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Tree>
    <p:extLst>
      <p:ext uri="{BB962C8B-B14F-4D97-AF65-F5344CB8AC3E}">
        <p14:creationId xmlns:p14="http://schemas.microsoft.com/office/powerpoint/2010/main" val="40056482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570618963"/>
              </p:ext>
            </p:extLst>
          </p:nvPr>
        </p:nvGraphicFramePr>
        <p:xfrm>
          <a:off x="0" y="584775"/>
          <a:ext cx="12192000" cy="5301836"/>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監視可能嘗試透過實體媒體（例如可移動磁碟機）竊取資料的已執行指令和參數。</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DS0016</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驅動創造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assigned drive letters or mount points to a data storage device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監視新分配的磁碟機號或資料儲存裝置的安裝點，這些裝置可能試圖透過實體媒體（例如可移動磁碟機）洩漏資料。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file access on removable media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監視可移動媒體上的文件訪問，這些文件可能試圖透過實體媒體（例如可移動驅動器）竊取資料。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8"/>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when removable media is mounted.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安裝可移動媒體時監視新執行的進程。</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121</a:t>
            </a:fld>
            <a:endParaRPr lang="zh-TW" altLang="en-US"/>
          </a:p>
        </p:txBody>
      </p:sp>
    </p:spTree>
    <p:extLst>
      <p:ext uri="{BB962C8B-B14F-4D97-AF65-F5344CB8AC3E}">
        <p14:creationId xmlns:p14="http://schemas.microsoft.com/office/powerpoint/2010/main" val="24862899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177718899"/>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14.</a:t>
                      </a:r>
                      <a:r>
                        <a:rPr lang="zh-TW" altLang="en-US" sz="2800" dirty="0" smtClean="0"/>
                        <a:t>影響</a:t>
                      </a:r>
                      <a:r>
                        <a:rPr lang="en-US" altLang="zh-TW" sz="2800" dirty="0" smtClean="0"/>
                        <a:t>Impact</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帳戶存取權限刪除 </a:t>
                      </a:r>
                      <a:r>
                        <a:rPr lang="en-US" altLang="zh-TW" sz="2800" b="1" dirty="0" smtClean="0"/>
                        <a:t>Account Access Removal</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資料銷毀 </a:t>
                      </a:r>
                      <a:r>
                        <a:rPr lang="en-US" altLang="zh-TW" sz="2800" b="1" dirty="0" smtClean="0"/>
                        <a:t>Data Destruction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資料加密以提高影響力 </a:t>
                      </a:r>
                      <a:r>
                        <a:rPr lang="en-US" altLang="zh-TW" sz="2800" b="1" dirty="0" smtClean="0"/>
                        <a:t>Data Encrypted for Impact</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資料處理</a:t>
                      </a:r>
                      <a:r>
                        <a:rPr lang="en-US" altLang="zh-TW" sz="2800" b="1" dirty="0" smtClean="0"/>
                        <a:t>(3)</a:t>
                      </a:r>
                      <a:r>
                        <a:rPr lang="zh-TW" altLang="en-US" sz="2800" b="1" dirty="0" smtClean="0"/>
                        <a:t> </a:t>
                      </a:r>
                      <a:r>
                        <a:rPr lang="en-US" altLang="zh-TW" sz="2800" b="1" dirty="0" smtClean="0"/>
                        <a:t>Data Manipulation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污損</a:t>
                      </a:r>
                      <a:r>
                        <a:rPr lang="en-US" altLang="zh-TW" sz="2800" b="1" dirty="0" smtClean="0"/>
                        <a:t>(2)</a:t>
                      </a:r>
                      <a:r>
                        <a:rPr lang="zh-TW" altLang="en-US" sz="2800" b="1" dirty="0" smtClean="0"/>
                        <a:t> </a:t>
                      </a:r>
                      <a:r>
                        <a:rPr lang="en-US" altLang="zh-TW" sz="2800" b="1" dirty="0" smtClean="0"/>
                        <a:t>Defacement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磁碟清除</a:t>
                      </a:r>
                      <a:r>
                        <a:rPr lang="en-US" altLang="zh-TW" sz="2800" b="1" dirty="0" smtClean="0"/>
                        <a:t>(2)</a:t>
                      </a:r>
                      <a:r>
                        <a:rPr lang="zh-TW" altLang="en-US" sz="2800" b="1" dirty="0" smtClean="0"/>
                        <a:t> </a:t>
                      </a:r>
                      <a:r>
                        <a:rPr lang="en-US" altLang="zh-TW" sz="2800" b="1" dirty="0" smtClean="0"/>
                        <a:t>Disk Wipe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端點拒絕服務</a:t>
                      </a:r>
                      <a:r>
                        <a:rPr lang="en-US" altLang="zh-TW" sz="2800" b="1" dirty="0" smtClean="0"/>
                        <a:t>(4)</a:t>
                      </a:r>
                      <a:r>
                        <a:rPr lang="zh-TW" altLang="en-US" sz="2800" b="1" dirty="0" smtClean="0"/>
                        <a:t> </a:t>
                      </a:r>
                      <a:r>
                        <a:rPr lang="en-US" altLang="zh-TW" sz="2800" b="1" dirty="0" smtClean="0"/>
                        <a:t>Endpoint Denial of Service</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781847802"/>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金融竊盜 </a:t>
                      </a:r>
                      <a:r>
                        <a:rPr lang="en-US" altLang="zh-TW" sz="2800" b="1" dirty="0" smtClean="0"/>
                        <a:t>Financial Theft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63413444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韌體損壞 </a:t>
                      </a:r>
                      <a:r>
                        <a:rPr lang="en-US" altLang="zh-TW" sz="2800" b="1" dirty="0" smtClean="0"/>
                        <a:t>Firmware Corruption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313963349"/>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禁止系統恢復 </a:t>
                      </a:r>
                      <a:r>
                        <a:rPr lang="en-US" altLang="zh-TW" sz="2800" b="1" dirty="0" smtClean="0"/>
                        <a:t>Inhibit System Recovery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340725197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122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11367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60269078"/>
              </p:ext>
            </p:extLst>
          </p:nvPr>
        </p:nvGraphicFramePr>
        <p:xfrm>
          <a:off x="184410" y="219187"/>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14.</a:t>
                      </a:r>
                      <a:r>
                        <a:rPr lang="zh-TW" altLang="en-US" sz="2800" dirty="0" smtClean="0"/>
                        <a:t>影響</a:t>
                      </a:r>
                      <a:r>
                        <a:rPr lang="en-US" altLang="zh-TW" sz="2800" dirty="0" smtClean="0"/>
                        <a:t>Impact</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網路拒絕服務</a:t>
                      </a:r>
                      <a:r>
                        <a:rPr lang="en-US" altLang="zh-TW" sz="2800" b="1" dirty="0" smtClean="0"/>
                        <a:t>(2)</a:t>
                      </a:r>
                      <a:r>
                        <a:rPr lang="zh-TW" altLang="en-US" sz="2800" b="1" dirty="0" smtClean="0"/>
                        <a:t> </a:t>
                      </a:r>
                      <a:r>
                        <a:rPr lang="en-US" altLang="zh-TW" sz="2800" b="1" dirty="0" smtClean="0"/>
                        <a:t>Network Denial of Service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資源劫持 </a:t>
                      </a:r>
                      <a:r>
                        <a:rPr lang="en-US" altLang="zh-TW" sz="2800" b="1" dirty="0" smtClean="0"/>
                        <a:t>Resource Hijacking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服務站 </a:t>
                      </a:r>
                      <a:r>
                        <a:rPr lang="en-US" altLang="zh-TW" sz="2800" b="1" dirty="0" smtClean="0"/>
                        <a:t>Service Stop</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系統關閉</a:t>
                      </a:r>
                      <a:r>
                        <a:rPr lang="en-US" altLang="zh-TW" sz="2800" b="1" dirty="0" smtClean="0"/>
                        <a:t>/</a:t>
                      </a:r>
                      <a:r>
                        <a:rPr lang="zh-TW" altLang="en-US" sz="2800" b="1" dirty="0" smtClean="0"/>
                        <a:t>重啟 </a:t>
                      </a:r>
                      <a:r>
                        <a:rPr lang="en-US" altLang="zh-TW" sz="2800" b="1" dirty="0" smtClean="0"/>
                        <a:t>System Shutdown/Reboot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123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5936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071009161"/>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T1491.001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Internal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T1491.002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External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922680"/>
                  </a:ext>
                </a:extLst>
              </a:tr>
            </a:tbl>
          </a:graphicData>
        </a:graphic>
      </p:graphicFrame>
      <p:sp>
        <p:nvSpPr>
          <p:cNvPr id="4" name="矩形 3"/>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369331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smtClean="0"/>
              <a:t>)</a:t>
            </a:r>
            <a:r>
              <a:rPr lang="zh-TW" altLang="en-US" dirty="0"/>
              <a:t>攻擊者可能會修改企業網路內部或外部可用的視覺內容，進而影響原始內容的完整性。污損的原因包括傳遞訊息、恐嚇或聲稱（可能是虛假的）入侵行為。令人不安或令人反感的圖像可能會被用作污損的一部分，以引起用戶不適，或迫使用戶遵守隨附的訊息。 </a:t>
            </a:r>
            <a:endParaRPr lang="en-US" altLang="zh-TW" dirty="0" smtClean="0"/>
          </a:p>
          <a:p>
            <a:pPr marL="285750" indent="-285750">
              <a:buFont typeface="Wingdings" panose="05000000000000000000" pitchFamily="2" charset="2"/>
              <a:buChar char="n"/>
            </a:pPr>
            <a:r>
              <a:rPr lang="en-US" altLang="zh-TW" dirty="0"/>
              <a:t>Adversaries may modify visual content available internally or externally to an enterprise network, thus affecting the integrity of the original content. Reasons for Defacement include delivering messaging, intimidation, or claiming (possibly false) credit for an intrusion. Disturbing or offensive images may be used as a part of Defacement in order to cause user discomfort, or to pressure compliance with accompanying messages.</a:t>
            </a:r>
          </a:p>
        </p:txBody>
      </p:sp>
      <p:sp>
        <p:nvSpPr>
          <p:cNvPr id="6" name="矩形 5"/>
          <p:cNvSpPr/>
          <p:nvPr/>
        </p:nvSpPr>
        <p:spPr>
          <a:xfrm>
            <a:off x="6878656" y="923466"/>
            <a:ext cx="5092686" cy="1877437"/>
          </a:xfrm>
          <a:prstGeom prst="rect">
            <a:avLst/>
          </a:prstGeom>
          <a:solidFill>
            <a:srgbClr val="B474B4"/>
          </a:solidFill>
        </p:spPr>
        <p:txBody>
          <a:bodyPr wrap="square">
            <a:spAutoFit/>
          </a:bodyPr>
          <a:lstStyle/>
          <a:p>
            <a:r>
              <a:rPr lang="en-US" altLang="zh-TW" sz="1400" b="1" dirty="0">
                <a:latin typeface="Roboto-Regular"/>
              </a:rPr>
              <a:t>ID: T1491</a:t>
            </a:r>
          </a:p>
          <a:p>
            <a:r>
              <a:rPr lang="en-US" altLang="zh-TW" sz="1400" b="1" dirty="0">
                <a:latin typeface="Roboto-Regular"/>
              </a:rPr>
              <a:t>Sub-techniques:  </a:t>
            </a:r>
            <a:r>
              <a:rPr lang="en-US" altLang="zh-TW" sz="1400" dirty="0" smtClean="0">
                <a:hlinkClick r:id="rId2"/>
              </a:rPr>
              <a:t>T1491.001</a:t>
            </a:r>
            <a:r>
              <a:rPr lang="en-US" altLang="zh-TW" sz="1400" dirty="0" smtClean="0"/>
              <a:t>, </a:t>
            </a:r>
            <a:r>
              <a:rPr lang="en-US" altLang="zh-TW" sz="1400" dirty="0" smtClean="0">
                <a:hlinkClick r:id="rId4"/>
              </a:rPr>
              <a:t>T1491.002</a:t>
            </a:r>
            <a:endParaRPr lang="en-US" altLang="zh-TW" sz="1400" dirty="0" smtClean="0"/>
          </a:p>
          <a:p>
            <a:r>
              <a:rPr lang="en-US" altLang="zh-TW" sz="1400" b="1" dirty="0" smtClean="0">
                <a:latin typeface="Roboto-Regular"/>
              </a:rPr>
              <a:t>Tactic: </a:t>
            </a:r>
            <a:r>
              <a:rPr lang="en-US" altLang="zh-TW" sz="1400" dirty="0">
                <a:hlinkClick r:id="rId6"/>
              </a:rPr>
              <a:t>Impact</a:t>
            </a:r>
            <a:endParaRPr lang="en-US" altLang="zh-TW" sz="1400" b="1" dirty="0" smtClean="0">
              <a:latin typeface="Roboto-Regular"/>
            </a:endParaRPr>
          </a:p>
          <a:p>
            <a:r>
              <a:rPr lang="en-US" altLang="zh-TW" sz="1400" b="1" dirty="0" smtClean="0">
                <a:latin typeface="Roboto-Regular"/>
              </a:rPr>
              <a:t>Platforms</a:t>
            </a:r>
            <a:r>
              <a:rPr lang="en-US" altLang="zh-TW" sz="1400" b="1" dirty="0">
                <a:latin typeface="Roboto-Regular"/>
              </a:rPr>
              <a:t>: IaaS,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Impact Type: Integrity</a:t>
            </a:r>
          </a:p>
          <a:p>
            <a:r>
              <a:rPr lang="en-US" altLang="zh-TW" sz="1400" b="1" dirty="0">
                <a:latin typeface="Roboto-Regular"/>
              </a:rPr>
              <a:t>Version: 1.3</a:t>
            </a:r>
          </a:p>
          <a:p>
            <a:r>
              <a:rPr lang="en-US" altLang="zh-TW" sz="1400" b="1" dirty="0">
                <a:latin typeface="Roboto-Regular"/>
              </a:rPr>
              <a:t>Created: 08 April 2019</a:t>
            </a:r>
          </a:p>
          <a:p>
            <a:r>
              <a:rPr lang="en-US" altLang="zh-TW" sz="1400" b="1" dirty="0">
                <a:latin typeface="Roboto-Regular"/>
              </a:rPr>
              <a:t>Last Modified: 25 March 2022</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124</a:t>
            </a:fld>
            <a:endParaRPr lang="zh-TW" altLang="en-US"/>
          </a:p>
        </p:txBody>
      </p:sp>
    </p:spTree>
    <p:extLst>
      <p:ext uri="{BB962C8B-B14F-4D97-AF65-F5344CB8AC3E}">
        <p14:creationId xmlns:p14="http://schemas.microsoft.com/office/powerpoint/2010/main" val="2141636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790942095"/>
              </p:ext>
            </p:extLst>
          </p:nvPr>
        </p:nvGraphicFramePr>
        <p:xfrm>
          <a:off x="146223" y="1663522"/>
          <a:ext cx="11804985" cy="3315801"/>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570044">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745757">
                <a:tc>
                  <a:txBody>
                    <a:bodyPr/>
                    <a:lstStyle/>
                    <a:p>
                      <a:pPr fontAlgn="t"/>
                      <a:r>
                        <a:rPr lang="en-US" altLang="zh-TW" sz="1800" b="0" i="0" u="none" strike="noStrike" kern="1200" dirty="0" smtClean="0">
                          <a:solidFill>
                            <a:schemeClr val="tx1"/>
                          </a:solidFill>
                          <a:effectLst/>
                          <a:latin typeface="+mn-lt"/>
                          <a:ea typeface="+mn-ea"/>
                          <a:cs typeface="+mn-cs"/>
                          <a:hlinkClick r:id="rId2"/>
                        </a:rPr>
                        <a:t>M1053</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Data Backup</a:t>
                      </a:r>
                      <a:endParaRPr lang="en-US" u="none" strike="noStrike" dirty="0" smtClean="0">
                        <a:solidFill>
                          <a:srgbClr val="4F7CAC"/>
                        </a:solidFill>
                        <a:effectLst/>
                      </a:endParaRPr>
                    </a:p>
                    <a:p>
                      <a:pPr fontAlgn="t"/>
                      <a:r>
                        <a:rPr lang="zh-TW" altLang="en-US" dirty="0" smtClean="0">
                          <a:effectLst/>
                        </a:rPr>
                        <a:t>資料備份</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Consider implementing IT disaster recovery plans that contain procedures for taking regular data backups that can be used to restore organizational data. Ensure backups are stored off system and is protected from common methods adversaries may use to gain access and destroy the backups to prevent recovery.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考慮實施 </a:t>
                      </a:r>
                      <a:r>
                        <a:rPr lang="en-US" altLang="zh-TW" sz="1800" b="0" i="0" kern="1200" dirty="0" smtClean="0">
                          <a:solidFill>
                            <a:schemeClr val="tx1"/>
                          </a:solidFill>
                          <a:effectLst/>
                          <a:latin typeface="+mn-lt"/>
                          <a:ea typeface="+mn-ea"/>
                          <a:cs typeface="+mn-cs"/>
                        </a:rPr>
                        <a:t>IT </a:t>
                      </a:r>
                      <a:r>
                        <a:rPr lang="zh-TW" altLang="en-US" sz="1800" b="0" i="0" kern="1200" dirty="0" smtClean="0">
                          <a:solidFill>
                            <a:schemeClr val="tx1"/>
                          </a:solidFill>
                          <a:effectLst/>
                          <a:latin typeface="+mn-lt"/>
                          <a:ea typeface="+mn-ea"/>
                          <a:cs typeface="+mn-cs"/>
                        </a:rPr>
                        <a:t>災難復原計劃，其中包含定期進行資料備份的程序，這些備份可用於復原組織資料。確保備份儲存在系統外，並防止攻擊者使用常見方法取得存取權限並銷毀備份以防止復原。</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125</a:t>
            </a:fld>
            <a:endParaRPr lang="zh-TW" altLang="en-US"/>
          </a:p>
        </p:txBody>
      </p:sp>
      <p:sp>
        <p:nvSpPr>
          <p:cNvPr id="6" name="矩形 5"/>
          <p:cNvSpPr/>
          <p:nvPr/>
        </p:nvSpPr>
        <p:spPr>
          <a:xfrm>
            <a:off x="0" y="701701"/>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9" name="矩形 8"/>
          <p:cNvSpPr/>
          <p:nvPr/>
        </p:nvSpPr>
        <p:spPr>
          <a:xfrm>
            <a:off x="66502" y="116526"/>
            <a:ext cx="5731056" cy="400110"/>
          </a:xfrm>
          <a:prstGeom prst="rect">
            <a:avLst/>
          </a:prstGeom>
        </p:spPr>
        <p:txBody>
          <a:bodyPr wrap="none">
            <a:spAutoFit/>
          </a:bodyPr>
          <a:lstStyle/>
          <a:p>
            <a:r>
              <a:rPr lang="en-US" altLang="zh-TW" sz="2000" dirty="0" smtClean="0"/>
              <a:t>1.</a:t>
            </a:r>
            <a:r>
              <a:rPr lang="zh-TW" altLang="en-US" sz="2000" dirty="0" smtClean="0"/>
              <a:t>影響</a:t>
            </a:r>
            <a:r>
              <a:rPr lang="en-US" altLang="zh-TW" sz="2000" dirty="0" smtClean="0"/>
              <a:t>Impact</a:t>
            </a:r>
            <a:r>
              <a:rPr lang="zh-TW" altLang="en-US" sz="2000" dirty="0" smtClean="0"/>
              <a:t> 戰術</a:t>
            </a:r>
            <a:r>
              <a:rPr lang="en-US" altLang="zh-TW" sz="2000" dirty="0" smtClean="0"/>
              <a:t>| 1.</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821716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79035599"/>
              </p:ext>
            </p:extLst>
          </p:nvPr>
        </p:nvGraphicFramePr>
        <p:xfrm>
          <a:off x="0" y="584775"/>
          <a:ext cx="12192000" cy="65235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應用程式日誌內容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third-party application logging, messaging, and/or other artifacts that may modify visual content available internally or externally to an enterprise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監視可能修改企業網路內部或外部可用的視覺內容的第三方應用程式日誌記錄、訊息傳遞和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或其他工件。</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visual content for internal or external enterprise networks.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監控內部或外部企業網路新建的視覺內容。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internal and external websites for unplanned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監視文件所做的更改，以防止對內部和外部網站進行意外修改，以防止計劃外的內容更改。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2373872"/>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that do not follow the expected protocol standards and traffic flows (e.g. unauthorized, gratuitous, or anomalous traffic patterns attempting to access internal and external websites and services). Consider correlating with application monitoring for indication of unplanned service interruptions or unauthorized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和分析與不遵循預期協議標準和流量的協定相關的流量模式和資料包檢查（例如，嘗試存取內部和外部網站和服務的未經授權、無償或異常流量模式）。考慮與應用程式監控關聯，以指示計劃外的服務中斷或未經授權的內容變更。</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126</a:t>
            </a:fld>
            <a:endParaRPr lang="zh-TW" altLang="en-US"/>
          </a:p>
        </p:txBody>
      </p:sp>
    </p:spTree>
    <p:extLst>
      <p:ext uri="{BB962C8B-B14F-4D97-AF65-F5344CB8AC3E}">
        <p14:creationId xmlns:p14="http://schemas.microsoft.com/office/powerpoint/2010/main" val="869890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127</a:t>
            </a:fld>
            <a:endParaRPr lang="zh-TW" altLang="en-US"/>
          </a:p>
        </p:txBody>
      </p:sp>
    </p:spTree>
    <p:extLst>
      <p:ext uri="{BB962C8B-B14F-4D97-AF65-F5344CB8AC3E}">
        <p14:creationId xmlns:p14="http://schemas.microsoft.com/office/powerpoint/2010/main" val="2541744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128</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129</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13</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066432825"/>
              </p:ext>
            </p:extLst>
          </p:nvPr>
        </p:nvGraphicFramePr>
        <p:xfrm>
          <a:off x="0" y="705079"/>
          <a:ext cx="12192000" cy="3749040"/>
        </p:xfrm>
        <a:graphic>
          <a:graphicData uri="http://schemas.openxmlformats.org/drawingml/2006/table">
            <a:tbl>
              <a:tblPr/>
              <a:tblGrid>
                <a:gridCol w="1410159">
                  <a:extLst>
                    <a:ext uri="{9D8B030D-6E8A-4147-A177-3AD203B41FA5}">
                      <a16:colId xmlns:a16="http://schemas.microsoft.com/office/drawing/2014/main" val="2340207979"/>
                    </a:ext>
                  </a:extLst>
                </a:gridCol>
                <a:gridCol w="2159306">
                  <a:extLst>
                    <a:ext uri="{9D8B030D-6E8A-4147-A177-3AD203B41FA5}">
                      <a16:colId xmlns:a16="http://schemas.microsoft.com/office/drawing/2014/main" val="3916782922"/>
                    </a:ext>
                  </a:extLst>
                </a:gridCol>
                <a:gridCol w="8622535">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Network </a:t>
                      </a:r>
                      <a:r>
                        <a:rPr lang="en-US" altLang="zh-TW" sz="1800" b="0" i="0" u="none" strike="noStrike" kern="1200" dirty="0" smtClean="0">
                          <a:solidFill>
                            <a:schemeClr val="tx1"/>
                          </a:solidFill>
                          <a:effectLst/>
                          <a:latin typeface="+mn-lt"/>
                          <a:ea typeface="+mn-ea"/>
                          <a:cs typeface="+mn-cs"/>
                          <a:hlinkClick r:id="rId2"/>
                        </a:rPr>
                        <a:t>Topology</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網路拓撲結構</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1800" b="0" i="0" kern="1200" dirty="0" smtClean="0">
                          <a:solidFill>
                            <a:srgbClr val="FFFF00"/>
                          </a:solidFill>
                          <a:effectLst/>
                          <a:latin typeface="+mn-lt"/>
                          <a:ea typeface="+mn-ea"/>
                          <a:cs typeface="+mn-cs"/>
                        </a:rPr>
                        <a:t>Adversaries may gather information about the victim's network topology that can be used during targeting. Information about network topologies may include a variety of details, including the physical and/or logical arrangement of both external-facing and internal network environments. This information may also include specifics regarding network devices (gateways, routers, etc.) and other infrastructure.</a:t>
                      </a:r>
                      <a:endParaRPr lang="en-US" altLang="zh-TW" sz="2000" dirty="0" smtClean="0">
                        <a:solidFill>
                          <a:srgbClr val="FFFF00"/>
                        </a:solidFill>
                        <a:effectLst/>
                      </a:endParaRP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攻擊者可能會收集有關受害者網路拓撲的信息，這些資訊可在定位期間使用。關於網路拓撲的資訊可以包括各種細節，包括面向外部和內部網路環境的實體和</a:t>
                      </a:r>
                      <a:r>
                        <a:rPr lang="en-US" altLang="zh-TW" sz="2000" dirty="0" smtClean="0">
                          <a:solidFill>
                            <a:srgbClr val="FFFF00"/>
                          </a:solidFill>
                          <a:effectLst/>
                        </a:rPr>
                        <a:t>/</a:t>
                      </a:r>
                      <a:r>
                        <a:rPr lang="zh-TW" altLang="en-US" sz="2000" dirty="0" smtClean="0">
                          <a:solidFill>
                            <a:srgbClr val="FFFF00"/>
                          </a:solidFill>
                          <a:effectLst/>
                        </a:rPr>
                        <a:t>或邏輯佈置。這些資訊還可能包括有關網路設備（網關、路由器等）和其他基礎設施的細節。</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29675474"/>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966032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pPr/>
              <a:t>130</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pPr/>
              <a:t>131</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8"/>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8"/>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0"/>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1"/>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pPr/>
              <a:t>132</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133</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pPr/>
              <a:t>134</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pPr/>
              <a:t>135</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pPr/>
              <a:t>136</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pPr/>
              <a:t>137</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pPr/>
              <a:t>138</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pPr/>
              <a:t>139</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14</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425927755"/>
              </p:ext>
            </p:extLst>
          </p:nvPr>
        </p:nvGraphicFramePr>
        <p:xfrm>
          <a:off x="0" y="705080"/>
          <a:ext cx="12192000" cy="4846320"/>
        </p:xfrm>
        <a:graphic>
          <a:graphicData uri="http://schemas.openxmlformats.org/drawingml/2006/table">
            <a:tbl>
              <a:tblPr/>
              <a:tblGrid>
                <a:gridCol w="1399142">
                  <a:extLst>
                    <a:ext uri="{9D8B030D-6E8A-4147-A177-3AD203B41FA5}">
                      <a16:colId xmlns:a16="http://schemas.microsoft.com/office/drawing/2014/main" val="2340207979"/>
                    </a:ext>
                  </a:extLst>
                </a:gridCol>
                <a:gridCol w="1597446">
                  <a:extLst>
                    <a:ext uri="{9D8B030D-6E8A-4147-A177-3AD203B41FA5}">
                      <a16:colId xmlns:a16="http://schemas.microsoft.com/office/drawing/2014/main" val="3916782922"/>
                    </a:ext>
                  </a:extLst>
                </a:gridCol>
                <a:gridCol w="9195412">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IP </a:t>
                      </a:r>
                      <a:r>
                        <a:rPr lang="en-US" altLang="zh-TW" sz="1800" b="0" i="0" u="none" strike="noStrike" kern="1200" dirty="0" smtClean="0">
                          <a:solidFill>
                            <a:schemeClr val="tx1"/>
                          </a:solidFill>
                          <a:effectLst/>
                          <a:latin typeface="+mn-lt"/>
                          <a:ea typeface="+mn-ea"/>
                          <a:cs typeface="+mn-cs"/>
                          <a:hlinkClick r:id="rId2"/>
                        </a:rPr>
                        <a:t>Addresses</a:t>
                      </a:r>
                      <a:endParaRPr lang="en-US" altLang="zh-TW" sz="1800" b="0" i="0" u="none" strike="noStrike" kern="1200" dirty="0" smtClean="0">
                        <a:solidFill>
                          <a:schemeClr val="tx1"/>
                        </a:solidFill>
                        <a:effectLst/>
                        <a:latin typeface="+mn-lt"/>
                        <a:ea typeface="+mn-ea"/>
                        <a:cs typeface="+mn-cs"/>
                      </a:endParaRPr>
                    </a:p>
                    <a:p>
                      <a:pPr fontAlgn="t"/>
                      <a:r>
                        <a:rPr lang="en-US" sz="2000" dirty="0" smtClean="0">
                          <a:solidFill>
                            <a:srgbClr val="FFFF00"/>
                          </a:solidFill>
                          <a:effectLst/>
                        </a:rPr>
                        <a:t>IP</a:t>
                      </a:r>
                      <a:r>
                        <a:rPr lang="zh-TW" altLang="en-US" sz="2000" dirty="0" smtClean="0">
                          <a:solidFill>
                            <a:srgbClr val="FFFF00"/>
                          </a:solidFill>
                          <a:effectLst/>
                        </a:rPr>
                        <a:t>位址</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sz="2000" dirty="0" smtClean="0">
                          <a:solidFill>
                            <a:srgbClr val="FFFF00"/>
                          </a:solidFill>
                          <a:effectLst/>
                        </a:rPr>
                        <a:t>Adversaries may gather the victim's IP addresses that can be used during targeting. Public IP addresses may be allocated to organizations by block, or a range of sequential addresses. Information about assigned IP addresses may include a variety of details, such as which IP addresses are in use. IP addresses may also enable an adversary to derive other details about a victim, such as organizational size, physical location(s), Internet service provider, and or where/how their publicly-facing infrastructure is hosted.</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攻擊者可能會收集受害者的 </a:t>
                      </a:r>
                      <a:r>
                        <a:rPr lang="en-US" altLang="zh-TW" sz="2000" dirty="0" smtClean="0">
                          <a:solidFill>
                            <a:srgbClr val="FFFF00"/>
                          </a:solidFill>
                          <a:effectLst/>
                        </a:rPr>
                        <a:t>IP </a:t>
                      </a:r>
                      <a:r>
                        <a:rPr lang="zh-TW" altLang="en-US" sz="2000" dirty="0" smtClean="0">
                          <a:solidFill>
                            <a:srgbClr val="FFFF00"/>
                          </a:solidFill>
                          <a:effectLst/>
                        </a:rPr>
                        <a:t>位址，以便在定位期間使用。公用 </a:t>
                      </a:r>
                      <a:r>
                        <a:rPr lang="en-US" altLang="zh-TW" sz="2000" dirty="0" smtClean="0">
                          <a:solidFill>
                            <a:srgbClr val="FFFF00"/>
                          </a:solidFill>
                          <a:effectLst/>
                        </a:rPr>
                        <a:t>IP </a:t>
                      </a:r>
                      <a:r>
                        <a:rPr lang="zh-TW" altLang="en-US" sz="2000" dirty="0" smtClean="0">
                          <a:solidFill>
                            <a:srgbClr val="FFFF00"/>
                          </a:solidFill>
                          <a:effectLst/>
                        </a:rPr>
                        <a:t>位址可以按區塊或一系列連續位址指派給組織。關於分配的</a:t>
                      </a:r>
                      <a:r>
                        <a:rPr lang="en-US" altLang="zh-TW" sz="2000" dirty="0" smtClean="0">
                          <a:solidFill>
                            <a:srgbClr val="FFFF00"/>
                          </a:solidFill>
                          <a:effectLst/>
                        </a:rPr>
                        <a:t>IP</a:t>
                      </a:r>
                      <a:r>
                        <a:rPr lang="zh-TW" altLang="en-US" sz="2000" dirty="0" smtClean="0">
                          <a:solidFill>
                            <a:srgbClr val="FFFF00"/>
                          </a:solidFill>
                          <a:effectLst/>
                        </a:rPr>
                        <a:t>位址的資訊可以包括各種細節，例如哪些</a:t>
                      </a:r>
                      <a:r>
                        <a:rPr lang="en-US" altLang="zh-TW" sz="2000" dirty="0" smtClean="0">
                          <a:solidFill>
                            <a:srgbClr val="FFFF00"/>
                          </a:solidFill>
                          <a:effectLst/>
                        </a:rPr>
                        <a:t>IP</a:t>
                      </a:r>
                      <a:r>
                        <a:rPr lang="zh-TW" altLang="en-US" sz="2000" dirty="0" smtClean="0">
                          <a:solidFill>
                            <a:srgbClr val="FFFF00"/>
                          </a:solidFill>
                          <a:effectLst/>
                        </a:rPr>
                        <a:t>位址正在使用。</a:t>
                      </a:r>
                      <a:r>
                        <a:rPr lang="en-US" altLang="zh-TW" sz="2000" dirty="0" smtClean="0">
                          <a:solidFill>
                            <a:srgbClr val="FFFF00"/>
                          </a:solidFill>
                          <a:effectLst/>
                        </a:rPr>
                        <a:t>IP </a:t>
                      </a:r>
                      <a:r>
                        <a:rPr lang="zh-TW" altLang="en-US" sz="2000" dirty="0" smtClean="0">
                          <a:solidFill>
                            <a:srgbClr val="FFFF00"/>
                          </a:solidFill>
                          <a:effectLst/>
                        </a:rPr>
                        <a:t>位址還可能使攻擊者能夠獲取有關受害者的其他詳細信息，例如組織規模、物理位置、互聯網服務提供者以及</a:t>
                      </a:r>
                      <a:r>
                        <a:rPr lang="en-US" altLang="zh-TW" sz="2000" dirty="0" smtClean="0">
                          <a:solidFill>
                            <a:srgbClr val="FFFF00"/>
                          </a:solidFill>
                          <a:effectLst/>
                        </a:rPr>
                        <a:t>/</a:t>
                      </a:r>
                      <a:r>
                        <a:rPr lang="zh-TW" altLang="en-US" sz="2000" dirty="0" smtClean="0">
                          <a:solidFill>
                            <a:srgbClr val="FFFF00"/>
                          </a:solidFill>
                          <a:effectLst/>
                        </a:rPr>
                        <a:t>或其面向公眾的基礎設施的託管位置</a:t>
                      </a:r>
                      <a:r>
                        <a:rPr lang="en-US" altLang="zh-TW" sz="2000" dirty="0" smtClean="0">
                          <a:solidFill>
                            <a:srgbClr val="FFFF00"/>
                          </a:solidFill>
                          <a:effectLst/>
                        </a:rPr>
                        <a:t>/</a:t>
                      </a:r>
                      <a:r>
                        <a:rPr lang="zh-TW" altLang="en-US" sz="2000" dirty="0" smtClean="0">
                          <a:solidFill>
                            <a:srgbClr val="FFFF00"/>
                          </a:solidFill>
                          <a:effectLst/>
                        </a:rPr>
                        <a:t>方式。</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794702076"/>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3632933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cstate="print"/>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cstate="print"/>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pPr/>
              <a:t>140</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cstate="print"/>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cstate="print"/>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pPr/>
              <a:t>141</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cstate="print"/>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cstate="print"/>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pPr/>
              <a:t>142</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pPr/>
              <a:t>143</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pPr/>
              <a:t>144</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pPr/>
              <a:t>145</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pPr/>
              <a:t>146</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pPr/>
              <a:t>147</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pPr/>
              <a:t>148</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pPr/>
              <a:t>149</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pPr/>
              <a:t>15</a:t>
            </a:fld>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2564448997"/>
              </p:ext>
            </p:extLst>
          </p:nvPr>
        </p:nvGraphicFramePr>
        <p:xfrm>
          <a:off x="0" y="813861"/>
          <a:ext cx="12192000" cy="5455920"/>
        </p:xfrm>
        <a:graphic>
          <a:graphicData uri="http://schemas.openxmlformats.org/drawingml/2006/table">
            <a:tbl>
              <a:tblPr/>
              <a:tblGrid>
                <a:gridCol w="1465243">
                  <a:extLst>
                    <a:ext uri="{9D8B030D-6E8A-4147-A177-3AD203B41FA5}">
                      <a16:colId xmlns:a16="http://schemas.microsoft.com/office/drawing/2014/main" val="2340207979"/>
                    </a:ext>
                  </a:extLst>
                </a:gridCol>
                <a:gridCol w="3393196">
                  <a:extLst>
                    <a:ext uri="{9D8B030D-6E8A-4147-A177-3AD203B41FA5}">
                      <a16:colId xmlns:a16="http://schemas.microsoft.com/office/drawing/2014/main" val="3916782922"/>
                    </a:ext>
                  </a:extLst>
                </a:gridCol>
                <a:gridCol w="7333561">
                  <a:extLst>
                    <a:ext uri="{9D8B030D-6E8A-4147-A177-3AD203B41FA5}">
                      <a16:colId xmlns:a16="http://schemas.microsoft.com/office/drawing/2014/main" val="9889411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FFFF00"/>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94320160"/>
                  </a:ext>
                </a:extLst>
              </a:tr>
              <a:tr h="0">
                <a:tc>
                  <a:txBody>
                    <a:bodyPr/>
                    <a:lstStyle/>
                    <a:p>
                      <a:pPr algn="l" fontAlgn="b"/>
                      <a:r>
                        <a:rPr lang="en-US" sz="20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
                      <a:r>
                        <a:rPr lang="en-US" sz="20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ltLang="zh-TW" sz="2000" b="0" i="0" kern="1200" dirty="0" smtClean="0">
                          <a:solidFill>
                            <a:srgbClr val="FFFF00"/>
                          </a:solidFill>
                          <a:effectLst/>
                          <a:latin typeface="+mn-lt"/>
                          <a:ea typeface="+mn-ea"/>
                          <a:cs typeface="+mn-cs"/>
                        </a:rPr>
                        <a:t>Description</a:t>
                      </a:r>
                      <a:endParaRPr lang="en-US" altLang="zh-TW" sz="2400" dirty="0" smtClean="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3409226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2"/>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Network Security </a:t>
                      </a:r>
                      <a:r>
                        <a:rPr lang="en-US" altLang="zh-TW" sz="1800" b="0" i="0" u="none" strike="noStrike" kern="1200" dirty="0" smtClean="0">
                          <a:solidFill>
                            <a:schemeClr val="tx1"/>
                          </a:solidFill>
                          <a:effectLst/>
                          <a:latin typeface="+mn-lt"/>
                          <a:ea typeface="+mn-ea"/>
                          <a:cs typeface="+mn-cs"/>
                          <a:hlinkClick r:id="rId2"/>
                        </a:rPr>
                        <a:t>Appliances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solidFill>
                            <a:srgbClr val="FFFF00"/>
                          </a:solidFill>
                          <a:effectLst/>
                        </a:rPr>
                        <a:t>網路安全設備</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342900" indent="-342900" fontAlgn="t">
                        <a:buFont typeface="Wingdings" panose="05000000000000000000" pitchFamily="2" charset="2"/>
                        <a:buChar char="n"/>
                      </a:pPr>
                      <a:r>
                        <a:rPr lang="en-US" altLang="zh-TW" sz="2000" dirty="0" smtClean="0">
                          <a:solidFill>
                            <a:srgbClr val="FFFF00"/>
                          </a:solidFill>
                          <a:effectLst/>
                        </a:rPr>
                        <a:t>Adversaries may gather information about the victim's network security appliances that can be used during targeting. Information about network security appliances may include a variety of details, such as the existence and specifics of deployed firewalls, content filters, and proxies/bastion hosts. Adversaries may also target information about victim network-based intrusion detection systems (NIDS) or other appliances related to defensive cybersecurity operations.</a:t>
                      </a:r>
                    </a:p>
                    <a:p>
                      <a:pPr marL="342900" indent="-342900" fontAlgn="t">
                        <a:buFont typeface="Wingdings" panose="05000000000000000000" pitchFamily="2" charset="2"/>
                        <a:buChar char="n"/>
                      </a:pPr>
                      <a:r>
                        <a:rPr lang="zh-TW" altLang="en-US" sz="2000" dirty="0" smtClean="0">
                          <a:solidFill>
                            <a:srgbClr val="FFFF00"/>
                          </a:solidFill>
                          <a:effectLst/>
                        </a:rPr>
                        <a:t>攻擊者可能會收集有關受害者網路安全設備的信息，這些資訊可在瞄準期間使用。有關網路安全設備的資訊可能包括各種詳細信息，例如已部署的防火牆、內容過濾器和代理</a:t>
                      </a:r>
                      <a:r>
                        <a:rPr lang="en-US" altLang="zh-TW" sz="2000" dirty="0" smtClean="0">
                          <a:solidFill>
                            <a:srgbClr val="FFFF00"/>
                          </a:solidFill>
                          <a:effectLst/>
                        </a:rPr>
                        <a:t>/</a:t>
                      </a:r>
                      <a:r>
                        <a:rPr lang="zh-TW" altLang="en-US" sz="2000" dirty="0" smtClean="0">
                          <a:solidFill>
                            <a:srgbClr val="FFFF00"/>
                          </a:solidFill>
                          <a:effectLst/>
                        </a:rPr>
                        <a:t>堡壘主機的存在和細節。攻擊者也可能瞄準受害者基於網路的入侵偵測系統 </a:t>
                      </a:r>
                      <a:r>
                        <a:rPr lang="en-US" altLang="zh-TW" sz="2000" dirty="0" smtClean="0">
                          <a:solidFill>
                            <a:srgbClr val="FFFF00"/>
                          </a:solidFill>
                          <a:effectLst/>
                        </a:rPr>
                        <a:t>(NIDS) </a:t>
                      </a:r>
                      <a:r>
                        <a:rPr lang="zh-TW" altLang="en-US" sz="2000" dirty="0" smtClean="0">
                          <a:solidFill>
                            <a:srgbClr val="FFFF00"/>
                          </a:solidFill>
                          <a:effectLst/>
                        </a:rPr>
                        <a:t>或與防禦性網路安全操作相關的其他設備的資訊。</a:t>
                      </a:r>
                      <a:endParaRPr lang="en-US" sz="20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18917720"/>
                  </a:ext>
                </a:extLst>
              </a:tr>
            </a:tbl>
          </a:graphicData>
        </a:graphic>
      </p:graphicFrame>
      <p:sp>
        <p:nvSpPr>
          <p:cNvPr id="4" name="矩形 3"/>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5" name="文字方塊 4"/>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121591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24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16</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64814118"/>
              </p:ext>
            </p:extLst>
          </p:nvPr>
        </p:nvGraphicFramePr>
        <p:xfrm>
          <a:off x="184410" y="219187"/>
          <a:ext cx="11419986" cy="489571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2.</a:t>
                      </a:r>
                      <a:r>
                        <a:rPr lang="zh-TW" altLang="en-US" sz="2800" dirty="0" smtClean="0"/>
                        <a:t>資源開發</a:t>
                      </a:r>
                      <a:r>
                        <a:rPr lang="en-US" altLang="zh-TW" sz="2800" dirty="0" smtClean="0"/>
                        <a:t>Resource Development </a:t>
                      </a:r>
                      <a:r>
                        <a:rPr lang="zh-TW" altLang="en-US" sz="2800" dirty="0" smtClean="0"/>
                        <a:t>戰術的</a:t>
                      </a:r>
                      <a:r>
                        <a:rPr lang="en-US" altLang="zh-TW" sz="2800" dirty="0" smtClean="0"/>
                        <a:t>8</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取得存取權限</a:t>
                      </a:r>
                      <a:r>
                        <a:rPr lang="zh-TW" altLang="en-US" sz="2800" b="1" dirty="0"/>
                        <a:t> </a:t>
                      </a:r>
                      <a:r>
                        <a:rPr lang="en-US" altLang="zh-TW" sz="2800" b="1" dirty="0" smtClean="0"/>
                        <a:t>Acquire Access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取得基礎設施 </a:t>
                      </a:r>
                      <a:r>
                        <a:rPr lang="en-US" altLang="zh-TW" sz="2800" b="1" dirty="0" smtClean="0"/>
                        <a:t>Acquire Infrastructure (8)</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en-US" altLang="zh-TW" sz="2800" b="1" dirty="0" smtClean="0"/>
                        <a:t>.</a:t>
                      </a:r>
                      <a:r>
                        <a:rPr lang="zh-TW" altLang="en-US" sz="2800" b="1" dirty="0" smtClean="0"/>
                        <a:t>洩漏帳戶 </a:t>
                      </a:r>
                      <a:r>
                        <a:rPr lang="en-US" altLang="zh-TW" sz="2800" b="1" dirty="0" smtClean="0"/>
                        <a:t>Compromise Accounts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損害基礎設施 </a:t>
                      </a:r>
                      <a:r>
                        <a:rPr lang="en-US" altLang="zh-TW" sz="2800" b="1" dirty="0" smtClean="0"/>
                        <a:t>Compromise Infrastructure (7)</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發展能力 </a:t>
                      </a:r>
                      <a:r>
                        <a:rPr lang="en-US" altLang="zh-TW" sz="2800" b="1" dirty="0" smtClean="0"/>
                        <a:t>Develop Capabilities (4</a:t>
                      </a:r>
                      <a:r>
                        <a:rPr lang="en-US" altLang="zh-TW" sz="2800" b="1" dirty="0"/>
                        <a:t>)</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建立帳戶</a:t>
                      </a:r>
                      <a:r>
                        <a:rPr lang="zh-TW" altLang="en-US" sz="2800" b="1" dirty="0">
                          <a:solidFill>
                            <a:srgbClr val="FF0000"/>
                          </a:solidFill>
                        </a:rPr>
                        <a:t> </a:t>
                      </a:r>
                      <a:r>
                        <a:rPr lang="en-US" altLang="zh-TW" sz="2800" b="1" dirty="0" smtClean="0"/>
                        <a:t> Establish Accounts (</a:t>
                      </a:r>
                      <a:r>
                        <a:rPr lang="en-US" altLang="zh-TW" sz="2800" b="1" dirty="0"/>
                        <a:t>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獲得能力 </a:t>
                      </a:r>
                      <a:r>
                        <a:rPr lang="en-US" altLang="zh-TW" sz="2800" b="1" dirty="0" smtClean="0"/>
                        <a:t>Obtain Capabilities (6)</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舞台能力 </a:t>
                      </a:r>
                      <a:r>
                        <a:rPr lang="en-US" altLang="zh-TW" sz="2800" b="1" dirty="0" smtClean="0"/>
                        <a:t>Stage Capabilities (6)</a:t>
                      </a:r>
                      <a:endParaRPr lang="en-US" altLang="zh-TW" sz="2800" b="1" dirty="0"/>
                    </a:p>
                  </a:txBody>
                  <a:tcPr/>
                </a:tc>
                <a:extLst>
                  <a:ext uri="{0D108BD9-81ED-4DB2-BD59-A6C34878D82A}">
                    <a16:rowId xmlns:a16="http://schemas.microsoft.com/office/drawing/2014/main"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17</a:t>
            </a:fld>
            <a:endParaRPr lang="zh-TW" altLang="en-US"/>
          </a:p>
        </p:txBody>
      </p:sp>
    </p:spTree>
    <p:extLst>
      <p:ext uri="{BB962C8B-B14F-4D97-AF65-F5344CB8AC3E}">
        <p14:creationId xmlns:p14="http://schemas.microsoft.com/office/powerpoint/2010/main" val="3218509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18</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smtClean="0">
                <a:solidFill>
                  <a:srgbClr val="FF0000"/>
                </a:solidFill>
                <a:effectLst>
                  <a:outerShdw blurRad="38100" dist="38100" dir="2700000" algn="tl">
                    <a:srgbClr val="000000">
                      <a:alpha val="43137"/>
                    </a:srgbClr>
                  </a:outerShdw>
                </a:effectLst>
              </a:rPr>
              <a:t>破</a:t>
            </a:r>
            <a:r>
              <a:rPr lang="zh-TW" altLang="en-US" sz="2400" b="1" dirty="0">
                <a:solidFill>
                  <a:srgbClr val="FF0000"/>
                </a:solidFill>
                <a:effectLst>
                  <a:outerShdw blurRad="38100" dist="38100" dir="2700000" algn="tl">
                    <a:srgbClr val="000000">
                      <a:alpha val="43137"/>
                    </a:srgbClr>
                  </a:outerShdw>
                </a:effectLst>
              </a:rPr>
              <a:t>壞</a:t>
            </a:r>
            <a:r>
              <a:rPr lang="zh-TW" altLang="en-US" sz="2400" b="1" dirty="0" smtClean="0">
                <a:solidFill>
                  <a:srgbClr val="FF0000"/>
                </a:solidFill>
                <a:effectLst>
                  <a:outerShdw blurRad="38100" dist="38100" dir="2700000" algn="tl">
                    <a:srgbClr val="000000">
                      <a:alpha val="43137"/>
                    </a:srgbClr>
                  </a:outerShdw>
                </a:effectLst>
              </a:rPr>
              <a:t>基礎</a:t>
            </a:r>
            <a:r>
              <a:rPr lang="zh-TW" altLang="en-US" sz="2400" b="1" dirty="0">
                <a:solidFill>
                  <a:srgbClr val="FF0000"/>
                </a:solidFill>
                <a:effectLst>
                  <a:outerShdw blurRad="38100" dist="38100" dir="2700000" algn="tl">
                    <a:srgbClr val="000000">
                      <a:alpha val="43137"/>
                    </a:srgbClr>
                  </a:outerShdw>
                </a:effectLst>
              </a:rPr>
              <a:t>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利用的</a:t>
            </a:r>
            <a:r>
              <a:rPr lang="zh-TW" altLang="en-US" dirty="0"/>
              <a:t>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29A3FF"/>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2304225294"/>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19</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141717268"/>
              </p:ext>
            </p:extLst>
          </p:nvPr>
        </p:nvGraphicFramePr>
        <p:xfrm>
          <a:off x="0" y="594911"/>
          <a:ext cx="12191999" cy="40840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T1584.001</a:t>
                      </a:r>
                      <a:endParaRPr lang="en-US" sz="16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sz="1400" u="none" strike="noStrike" dirty="0" smtClean="0">
                          <a:solidFill>
                            <a:srgbClr val="FFFF00"/>
                          </a:solidFill>
                          <a:effectLst/>
                          <a:hlinkClick r:id="rId2"/>
                        </a:rPr>
                        <a:t>Domains</a:t>
                      </a:r>
                      <a:endParaRPr lang="en-US" sz="1400" u="none" strike="noStrike" dirty="0" smtClean="0">
                        <a:solidFill>
                          <a:srgbClr val="FFFF00"/>
                        </a:solidFill>
                        <a:effectLst/>
                      </a:endParaRPr>
                    </a:p>
                    <a:p>
                      <a:pPr fontAlgn="t"/>
                      <a:r>
                        <a:rPr lang="zh-TW" altLang="en-US" sz="1800" dirty="0" smtClean="0">
                          <a:solidFill>
                            <a:srgbClr val="FFFF00"/>
                          </a:solidFill>
                          <a:effectLst/>
                        </a:rPr>
                        <a:t>網域</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285750" indent="-285750" fontAlgn="t">
                        <a:buFont typeface="Wingdings" panose="05000000000000000000" pitchFamily="2" charset="2"/>
                        <a:buChar char="n"/>
                      </a:pPr>
                      <a:r>
                        <a:rPr lang="en-US" sz="1800" dirty="0" smtClean="0">
                          <a:solidFill>
                            <a:srgbClr val="FFFF00"/>
                          </a:solidFill>
                          <a:effectLst/>
                        </a:rPr>
                        <a:t>Adversaries may hijack domains and/or subdomains that can be used during targeting. Domain registration hijacking is the act of changing the registration of a domain name without the permission of the original registrant. Adversaries may gain access to an email account for the person listed as the owner of the domain. The adversary can then claim that they forgot their password in order to make changes to the domain registration. Other possibilities include social engineering a domain registration help desk to gain access to an account or taking advantage of renewal process gaps.</a:t>
                      </a:r>
                    </a:p>
                    <a:p>
                      <a:pPr marL="285750" indent="-285750" fontAlgn="t">
                        <a:buFont typeface="Wingdings" panose="05000000000000000000" pitchFamily="2" charset="2"/>
                        <a:buChar char="n"/>
                      </a:pPr>
                      <a:r>
                        <a:rPr lang="zh-TW" altLang="en-US" sz="1800" dirty="0" smtClean="0">
                          <a:solidFill>
                            <a:srgbClr val="FFFF00"/>
                          </a:solidFill>
                          <a:effectLst/>
                        </a:rPr>
                        <a:t>攻擊者可能會劫持可在定位過程中使用的網域和</a:t>
                      </a:r>
                      <a:r>
                        <a:rPr lang="en-US" altLang="zh-TW" sz="1800" dirty="0" smtClean="0">
                          <a:solidFill>
                            <a:srgbClr val="FFFF00"/>
                          </a:solidFill>
                          <a:effectLst/>
                        </a:rPr>
                        <a:t>/</a:t>
                      </a:r>
                      <a:r>
                        <a:rPr lang="zh-TW" altLang="en-US" sz="1800" dirty="0" smtClean="0">
                          <a:solidFill>
                            <a:srgbClr val="FFFF00"/>
                          </a:solidFill>
                          <a:effectLst/>
                        </a:rPr>
                        <a:t>或子網域。網域註冊劫持是指未經原註冊人許可，改變網域註冊的行為。攻擊者可能會存取被列為網域所有者的人員的電子郵件帳戶。然後，攻擊者可以聲稱他們忘記了密碼，以便更改網域註冊。其他可能性包括透過社交工程、網域註冊服務台來取得帳戶存取權限或利用續約流程的空白。</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331283260"/>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4956971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20</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649537650"/>
              </p:ext>
            </p:extLst>
          </p:nvPr>
        </p:nvGraphicFramePr>
        <p:xfrm>
          <a:off x="1" y="594911"/>
          <a:ext cx="12191999" cy="31696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T1584.002</a:t>
                      </a:r>
                      <a:endParaRPr lang="en-US" sz="1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DNS </a:t>
                      </a:r>
                      <a:r>
                        <a:rPr lang="en-US" altLang="zh-TW" sz="1400" b="0" i="0" u="none" strike="noStrike" kern="1200" dirty="0" smtClean="0">
                          <a:solidFill>
                            <a:srgbClr val="FFFF00"/>
                          </a:solidFill>
                          <a:effectLst/>
                          <a:latin typeface="+mn-lt"/>
                          <a:ea typeface="+mn-ea"/>
                          <a:cs typeface="+mn-cs"/>
                          <a:hlinkClick r:id="rId2"/>
                        </a:rPr>
                        <a:t>Server</a:t>
                      </a:r>
                      <a:endParaRPr lang="en-US" altLang="zh-TW" sz="1400" b="0" i="0" u="none" strike="noStrike" kern="1200" dirty="0" smtClean="0">
                        <a:solidFill>
                          <a:srgbClr val="FFFF00"/>
                        </a:solidFill>
                        <a:effectLst/>
                        <a:latin typeface="+mn-lt"/>
                        <a:ea typeface="+mn-ea"/>
                        <a:cs typeface="+mn-cs"/>
                      </a:endParaRPr>
                    </a:p>
                    <a:p>
                      <a:pPr fontAlgn="t"/>
                      <a:r>
                        <a:rPr lang="en-US" sz="1800" dirty="0" smtClean="0">
                          <a:solidFill>
                            <a:srgbClr val="FFFF00"/>
                          </a:solidFill>
                          <a:effectLst/>
                        </a:rPr>
                        <a:t>DNS</a:t>
                      </a:r>
                      <a:r>
                        <a:rPr lang="zh-TW" altLang="en-US" sz="1800" dirty="0" smtClean="0">
                          <a:solidFill>
                            <a:srgbClr val="FFFF00"/>
                          </a:solidFill>
                          <a:effectLst/>
                        </a:rPr>
                        <a:t>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third-party DNS servers that can be used during targeting. During post-compromise activity, adversaries may utilize DNS traffic for various tasks, including for Command and Control (ex: Application Layer Protocol). Instead of setting up their own DNS servers, adversaries may compromise third-party DNS servers in support of operations.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 </a:t>
                      </a:r>
                      <a:r>
                        <a:rPr lang="en-US" altLang="zh-TW" sz="1800" dirty="0" smtClean="0">
                          <a:solidFill>
                            <a:srgbClr val="FFFF00"/>
                          </a:solidFill>
                          <a:effectLst/>
                        </a:rPr>
                        <a:t>DNS </a:t>
                      </a:r>
                      <a:r>
                        <a:rPr lang="zh-TW" altLang="en-US" sz="1800" dirty="0" smtClean="0">
                          <a:solidFill>
                            <a:srgbClr val="FFFF00"/>
                          </a:solidFill>
                          <a:effectLst/>
                        </a:rPr>
                        <a:t>伺服器。在攻擊後活動期間，攻擊者可能會利用 </a:t>
                      </a:r>
                      <a:r>
                        <a:rPr lang="en-US" altLang="zh-TW" sz="1800" dirty="0" smtClean="0">
                          <a:solidFill>
                            <a:srgbClr val="FFFF00"/>
                          </a:solidFill>
                          <a:effectLst/>
                        </a:rPr>
                        <a:t>DNS </a:t>
                      </a:r>
                      <a:r>
                        <a:rPr lang="zh-TW" altLang="en-US" sz="1800" dirty="0" smtClean="0">
                          <a:solidFill>
                            <a:srgbClr val="FFFF00"/>
                          </a:solidFill>
                          <a:effectLst/>
                        </a:rPr>
                        <a:t>流量執行各種任務，包括命令和控制（例如：應用層協定）。攻擊者可能會破壞第三方 </a:t>
                      </a:r>
                      <a:r>
                        <a:rPr lang="en-US" altLang="zh-TW" sz="1800" dirty="0" smtClean="0">
                          <a:solidFill>
                            <a:srgbClr val="FFFF00"/>
                          </a:solidFill>
                          <a:effectLst/>
                        </a:rPr>
                        <a:t>DNS </a:t>
                      </a:r>
                      <a:r>
                        <a:rPr lang="zh-TW" altLang="en-US" sz="1800" dirty="0" smtClean="0">
                          <a:solidFill>
                            <a:srgbClr val="FFFF00"/>
                          </a:solidFill>
                          <a:effectLst/>
                        </a:rPr>
                        <a:t>伺服器來支援操作，而不是設定自己的 </a:t>
                      </a:r>
                      <a:r>
                        <a:rPr lang="en-US" altLang="zh-TW" sz="1800" dirty="0" smtClean="0">
                          <a:solidFill>
                            <a:srgbClr val="FFFF00"/>
                          </a:solidFill>
                          <a:effectLst/>
                        </a:rPr>
                        <a:t>DNS </a:t>
                      </a:r>
                      <a:r>
                        <a:rPr lang="zh-TW" altLang="en-US" sz="1800" dirty="0" smtClean="0">
                          <a:solidFill>
                            <a:srgbClr val="FFFF00"/>
                          </a:solidFill>
                          <a:effectLst/>
                        </a:rPr>
                        <a:t>伺服器。</a:t>
                      </a:r>
                      <a:endParaRPr lang="en-US" altLang="zh-TW" sz="1800" dirty="0" smtClean="0">
                        <a:solidFill>
                          <a:srgbClr val="FFFF00"/>
                        </a:solidFill>
                        <a:effectLst/>
                      </a:endParaRPr>
                    </a:p>
                    <a:p>
                      <a:pPr marL="171450" indent="-171450" fontAlgn="t">
                        <a:buFont typeface="Wingdings" panose="05000000000000000000" pitchFamily="2" charset="2"/>
                        <a:buChar char="n"/>
                      </a:pPr>
                      <a:endParaRPr lang="en-US" sz="12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4237149618"/>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2700449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21</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276677526"/>
              </p:ext>
            </p:extLst>
          </p:nvPr>
        </p:nvGraphicFramePr>
        <p:xfrm>
          <a:off x="1" y="594911"/>
          <a:ext cx="12191999" cy="582142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rgbClr val="FFFF00"/>
                          </a:solidFill>
                          <a:effectLst/>
                          <a:latin typeface="+mn-lt"/>
                          <a:ea typeface="+mn-ea"/>
                          <a:cs typeface="+mn-cs"/>
                          <a:hlinkClick r:id="rId2"/>
                        </a:rPr>
                        <a:t>T1584.003</a:t>
                      </a:r>
                      <a:endParaRPr lang="en-US" sz="14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Virtual Private </a:t>
                      </a:r>
                      <a:r>
                        <a:rPr lang="en-US" altLang="zh-TW" sz="1400" b="0" i="0" u="none" strike="noStrike" kern="1200" dirty="0" smtClean="0">
                          <a:solidFill>
                            <a:srgbClr val="FFFF00"/>
                          </a:solidFill>
                          <a:effectLst/>
                          <a:latin typeface="+mn-lt"/>
                          <a:ea typeface="+mn-ea"/>
                          <a:cs typeface="+mn-cs"/>
                          <a:hlinkClick r:id="rId2"/>
                        </a:rPr>
                        <a:t>Server</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虛擬專用伺服器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third-party Virtual Private Servers (VPSs) that can be used during targeting. There exist a variety of cloud service providers that will sell virtual machines/containers as a service. Adversaries may compromise VPSs purchased by third-party entities. By compromising a VPS to use as infrastructure, adversaries can make it difficult to physically tie back operations to themselves.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攻擊者可能會破壞可在定位過程中使用的第三方虛擬專用伺服器 </a:t>
                      </a:r>
                      <a:r>
                        <a:rPr lang="en-US" altLang="zh-TW" sz="1800" dirty="0" smtClean="0">
                          <a:solidFill>
                            <a:srgbClr val="FFFF00"/>
                          </a:solidFill>
                          <a:effectLst/>
                        </a:rPr>
                        <a:t>(VPS)</a:t>
                      </a:r>
                      <a:r>
                        <a:rPr lang="zh-TW" altLang="en-US" sz="1800" dirty="0" smtClean="0">
                          <a:solidFill>
                            <a:srgbClr val="FFFF00"/>
                          </a:solidFill>
                          <a:effectLst/>
                        </a:rPr>
                        <a:t>。存在多種將虛擬機器</a:t>
                      </a:r>
                      <a:r>
                        <a:rPr lang="en-US" altLang="zh-TW" sz="1800" dirty="0" smtClean="0">
                          <a:solidFill>
                            <a:srgbClr val="FFFF00"/>
                          </a:solidFill>
                          <a:effectLst/>
                        </a:rPr>
                        <a:t>/</a:t>
                      </a:r>
                      <a:r>
                        <a:rPr lang="zh-TW" altLang="en-US" sz="1800" dirty="0" smtClean="0">
                          <a:solidFill>
                            <a:srgbClr val="FFFF00"/>
                          </a:solidFill>
                          <a:effectLst/>
                        </a:rPr>
                        <a:t>容器作為服務出售的雲端服務提供者。攻擊者可能會破壞第三方實體購買的 </a:t>
                      </a:r>
                      <a:r>
                        <a:rPr lang="en-US" altLang="zh-TW" sz="1800" dirty="0" smtClean="0">
                          <a:solidFill>
                            <a:srgbClr val="FFFF00"/>
                          </a:solidFill>
                          <a:effectLst/>
                        </a:rPr>
                        <a:t>VPS</a:t>
                      </a:r>
                      <a:r>
                        <a:rPr lang="zh-TW" altLang="en-US" sz="1800" dirty="0" smtClean="0">
                          <a:solidFill>
                            <a:srgbClr val="FFFF00"/>
                          </a:solidFill>
                          <a:effectLst/>
                        </a:rPr>
                        <a:t>。透過破壞用作基礎設施的 </a:t>
                      </a:r>
                      <a:r>
                        <a:rPr lang="en-US" altLang="zh-TW" sz="1800" dirty="0" smtClean="0">
                          <a:solidFill>
                            <a:srgbClr val="FFFF00"/>
                          </a:solidFill>
                          <a:effectLst/>
                        </a:rPr>
                        <a:t>VPS</a:t>
                      </a:r>
                      <a:r>
                        <a:rPr lang="zh-TW" altLang="en-US" sz="1800" dirty="0" smtClean="0">
                          <a:solidFill>
                            <a:srgbClr val="FFFF00"/>
                          </a:solidFill>
                          <a:effectLst/>
                        </a:rPr>
                        <a:t>，攻擊者可能很難將操作與自己進行物理聯繫。</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3"/>
                        </a:rPr>
                        <a:t>T1584.004</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3"/>
                        </a:rPr>
                        <a:t>Server</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third-party servers that can be used during targeting. Use of servers allows an adversary to stage, launch, and execute an operation. During post-compromise activity, adversaries may utilize servers for various tasks, including for Command and Control. Instead of purchasing a Server or Virtual Private Server, adversaries may compromise third-party servers in support of operations.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定位過程中使用的第三方伺服器。使用伺服器可以讓攻擊者發動、啟動和執行操作。在攻擊後活動期間，攻擊者可能會利用伺服器執行各種任務，包括命令和控制。攻擊者可能會破壞第三方伺服器來支援操作， 而不是購買伺服器或虛擬專用伺服器。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829675474"/>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4479928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22</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138252331"/>
              </p:ext>
            </p:extLst>
          </p:nvPr>
        </p:nvGraphicFramePr>
        <p:xfrm>
          <a:off x="1" y="594911"/>
          <a:ext cx="12191999" cy="463270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T1584.005</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Botnet</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殭屍網路</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numerous third-party systems to form a botnet that can be used during targeting. A botnet is a network of compromised systems that can be instructed to perform coordinated tasks. Instead of purchasing/renting a botnet from a </a:t>
                      </a:r>
                      <a:r>
                        <a:rPr lang="en-US" sz="1800" dirty="0" err="1" smtClean="0">
                          <a:solidFill>
                            <a:srgbClr val="FFFF00"/>
                          </a:solidFill>
                          <a:effectLst/>
                        </a:rPr>
                        <a:t>booter</a:t>
                      </a:r>
                      <a:r>
                        <a:rPr lang="en-US" sz="1800" dirty="0" smtClean="0">
                          <a:solidFill>
                            <a:srgbClr val="FFFF00"/>
                          </a:solidFill>
                          <a:effectLst/>
                        </a:rPr>
                        <a:t>/</a:t>
                      </a:r>
                      <a:r>
                        <a:rPr lang="en-US" sz="1800" dirty="0" err="1" smtClean="0">
                          <a:solidFill>
                            <a:srgbClr val="FFFF00"/>
                          </a:solidFill>
                          <a:effectLst/>
                        </a:rPr>
                        <a:t>stresser</a:t>
                      </a:r>
                      <a:r>
                        <a:rPr lang="en-US" sz="1800" dirty="0" smtClean="0">
                          <a:solidFill>
                            <a:srgbClr val="FFFF00"/>
                          </a:solidFill>
                          <a:effectLst/>
                        </a:rPr>
                        <a:t> service, adversaries may build their own botnet by compromising numerous third-party systems. Adversaries may also conduct a takeover of an existing botnet, such as redirecting bots to adversary-controlled C2 servers. With a botnet at their disposal, adversaries may perform follow-on activity such as large-scale Phishing or Distributed Denial of Service (</a:t>
                      </a:r>
                      <a:r>
                        <a:rPr lang="en-US" sz="1800" dirty="0" err="1" smtClean="0">
                          <a:solidFill>
                            <a:srgbClr val="FFFF00"/>
                          </a:solidFill>
                          <a:effectLst/>
                        </a:rPr>
                        <a:t>DDoS</a:t>
                      </a:r>
                      <a:r>
                        <a:rPr lang="en-US" sz="1800" dirty="0" smtClean="0">
                          <a:solidFill>
                            <a:srgbClr val="FFFF00"/>
                          </a:solidFill>
                          <a:effectLst/>
                        </a:rPr>
                        <a:t>).</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眾多第三方系統，形成可在目標定位期間使用的殭屍網路。殭屍網路是一個由受感染系統組成的網絡，可以指示這些系統執行協調任務。攻擊者可以透過破壞眾多第三方系統來建立自己的殭屍網絡，而不是從啟動器</a:t>
                      </a:r>
                      <a:r>
                        <a:rPr lang="en-US" altLang="zh-TW" sz="1800" dirty="0" smtClean="0">
                          <a:solidFill>
                            <a:srgbClr val="FFFF00"/>
                          </a:solidFill>
                          <a:effectLst/>
                        </a:rPr>
                        <a:t>/</a:t>
                      </a:r>
                      <a:r>
                        <a:rPr lang="zh-TW" altLang="en-US" sz="1800" dirty="0" smtClean="0">
                          <a:solidFill>
                            <a:srgbClr val="FFFF00"/>
                          </a:solidFill>
                          <a:effectLst/>
                        </a:rPr>
                        <a:t>壓力器服務購買</a:t>
                      </a:r>
                      <a:r>
                        <a:rPr lang="en-US" altLang="zh-TW" sz="1800" dirty="0" smtClean="0">
                          <a:solidFill>
                            <a:srgbClr val="FFFF00"/>
                          </a:solidFill>
                          <a:effectLst/>
                        </a:rPr>
                        <a:t>/</a:t>
                      </a:r>
                      <a:r>
                        <a:rPr lang="zh-TW" altLang="en-US" sz="1800" dirty="0" smtClean="0">
                          <a:solidFill>
                            <a:srgbClr val="FFFF00"/>
                          </a:solidFill>
                          <a:effectLst/>
                        </a:rPr>
                        <a:t>租用殭屍網路。對手也可能接管現有的殭屍網絡，例如將機器人重定向到對手控制的 </a:t>
                      </a:r>
                      <a:r>
                        <a:rPr lang="en-US" altLang="zh-TW" sz="1800" dirty="0" smtClean="0">
                          <a:solidFill>
                            <a:srgbClr val="FFFF00"/>
                          </a:solidFill>
                          <a:effectLst/>
                        </a:rPr>
                        <a:t>C2 </a:t>
                      </a:r>
                      <a:r>
                        <a:rPr lang="zh-TW" altLang="en-US" sz="1800" dirty="0" smtClean="0">
                          <a:solidFill>
                            <a:srgbClr val="FFFF00"/>
                          </a:solidFill>
                          <a:effectLst/>
                        </a:rPr>
                        <a:t>伺服器。有了殭屍網絡，攻擊者就可以執行後續活動，例如大規模網路釣魚或分散式阻斷服務 </a:t>
                      </a:r>
                      <a:r>
                        <a:rPr lang="en-US" altLang="zh-TW" sz="1800" dirty="0" smtClean="0">
                          <a:solidFill>
                            <a:srgbClr val="FFFF00"/>
                          </a:solidFill>
                          <a:effectLst/>
                        </a:rPr>
                        <a:t>(</a:t>
                      </a:r>
                      <a:r>
                        <a:rPr lang="en-US" altLang="zh-TW" sz="1800" dirty="0" err="1" smtClean="0">
                          <a:solidFill>
                            <a:srgbClr val="FFFF00"/>
                          </a:solidFill>
                          <a:effectLst/>
                        </a:rPr>
                        <a:t>DDoS</a:t>
                      </a:r>
                      <a:r>
                        <a:rPr lang="en-US" altLang="zh-TW" sz="1800" dirty="0" smtClean="0">
                          <a:solidFill>
                            <a:srgbClr val="FFFF00"/>
                          </a:solidFill>
                          <a:effectLst/>
                        </a:rPr>
                        <a:t>)</a:t>
                      </a:r>
                      <a:r>
                        <a:rPr lang="zh-TW" altLang="en-US" sz="1800" dirty="0" smtClean="0">
                          <a:solidFill>
                            <a:srgbClr val="FFFF00"/>
                          </a:solidFill>
                          <a:effectLst/>
                        </a:rPr>
                        <a:t>。</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794702076"/>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252153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23</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974370934"/>
              </p:ext>
            </p:extLst>
          </p:nvPr>
        </p:nvGraphicFramePr>
        <p:xfrm>
          <a:off x="1" y="594911"/>
          <a:ext cx="12191999" cy="68272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T1584.006</a:t>
                      </a:r>
                      <a:endParaRPr lang="en-US" altLang="zh-TW" sz="16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smtClean="0">
                          <a:solidFill>
                            <a:srgbClr val="FFFF00"/>
                          </a:solidFill>
                          <a:effectLst/>
                          <a:latin typeface="+mn-lt"/>
                          <a:ea typeface="+mn-ea"/>
                          <a:cs typeface="+mn-cs"/>
                          <a:hlinkClick r:id="rId2"/>
                        </a:rPr>
                        <a:t>Web </a:t>
                      </a:r>
                      <a:r>
                        <a:rPr lang="en-US" altLang="zh-TW" sz="1400" b="0" i="0" u="none" strike="noStrike" kern="1200" dirty="0" smtClean="0">
                          <a:solidFill>
                            <a:srgbClr val="FFFF00"/>
                          </a:solidFill>
                          <a:effectLst/>
                          <a:latin typeface="+mn-lt"/>
                          <a:ea typeface="+mn-ea"/>
                          <a:cs typeface="+mn-cs"/>
                          <a:hlinkClick r:id="rId2"/>
                        </a:rPr>
                        <a:t>Services</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網頁服務</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altLang="zh-TW" sz="1800" dirty="0" smtClean="0">
                          <a:solidFill>
                            <a:srgbClr val="FFFF00"/>
                          </a:solidFill>
                          <a:effectLst/>
                        </a:rPr>
                        <a:t>Adversaries may compromise access to third-party web services that can be used during targeting. A variety of popular websites exist for legitimate users to register for web-based services, such as GitHub, Twitter, Dropbox, Google, </a:t>
                      </a:r>
                      <a:r>
                        <a:rPr lang="en-US" altLang="zh-TW" sz="1800" dirty="0" err="1" smtClean="0">
                          <a:solidFill>
                            <a:srgbClr val="FFFF00"/>
                          </a:solidFill>
                          <a:effectLst/>
                        </a:rPr>
                        <a:t>SendGrid</a:t>
                      </a:r>
                      <a:r>
                        <a:rPr lang="en-US" altLang="zh-TW" sz="1800" dirty="0" smtClean="0">
                          <a:solidFill>
                            <a:srgbClr val="FFFF00"/>
                          </a:solidFill>
                          <a:effectLst/>
                        </a:rPr>
                        <a:t>, etc. Adversaries may try to take ownership of a legitimate user's access to a web service and use that web service as infrastructure in support of cyber operations. Such web services can be abused during later stages of the adversary lifecycle, such as during Command and Control (Web Service), Exfiltration Over Web Service, or Phishing. Using common services, such as those offered by Google or Twitter, makes it easier for adversaries to hide in expected noise. By utilizing a web service, particularly when access is stolen from legitimate users, adversaries can make it difficult to physically tie back operations to them. Additionally, leveraging compromised web-based email services may allow adversaries to leverage the trust associated with legitimate domains.</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攻擊者可能會破壞對可在定位過程中使用的第三方網路服務的存取。有許多流行網站供合法用戶註冊基於 </a:t>
                      </a:r>
                      <a:r>
                        <a:rPr lang="en-US" altLang="zh-TW" sz="1800" dirty="0" smtClean="0">
                          <a:solidFill>
                            <a:srgbClr val="FFFF00"/>
                          </a:solidFill>
                          <a:effectLst/>
                        </a:rPr>
                        <a:t>Web </a:t>
                      </a:r>
                      <a:r>
                        <a:rPr lang="zh-TW" altLang="en-US" sz="1800" dirty="0" smtClean="0">
                          <a:solidFill>
                            <a:srgbClr val="FFFF00"/>
                          </a:solidFill>
                          <a:effectLst/>
                        </a:rPr>
                        <a:t>的服務，例如 </a:t>
                      </a:r>
                      <a:r>
                        <a:rPr lang="en-US" altLang="zh-TW" sz="1800" dirty="0" smtClean="0">
                          <a:solidFill>
                            <a:srgbClr val="FFFF00"/>
                          </a:solidFill>
                          <a:effectLst/>
                        </a:rPr>
                        <a:t>GitHub</a:t>
                      </a:r>
                      <a:r>
                        <a:rPr lang="zh-TW" altLang="en-US" sz="1800" dirty="0" smtClean="0">
                          <a:solidFill>
                            <a:srgbClr val="FFFF00"/>
                          </a:solidFill>
                          <a:effectLst/>
                        </a:rPr>
                        <a:t>、</a:t>
                      </a:r>
                      <a:r>
                        <a:rPr lang="en-US" altLang="zh-TW" sz="1800" dirty="0" smtClean="0">
                          <a:solidFill>
                            <a:srgbClr val="FFFF00"/>
                          </a:solidFill>
                          <a:effectLst/>
                        </a:rPr>
                        <a:t>Twitter</a:t>
                      </a:r>
                      <a:r>
                        <a:rPr lang="zh-TW" altLang="en-US" sz="1800" dirty="0" smtClean="0">
                          <a:solidFill>
                            <a:srgbClr val="FFFF00"/>
                          </a:solidFill>
                          <a:effectLst/>
                        </a:rPr>
                        <a:t>、</a:t>
                      </a:r>
                      <a:r>
                        <a:rPr lang="en-US" altLang="zh-TW" sz="1800" dirty="0" smtClean="0">
                          <a:solidFill>
                            <a:srgbClr val="FFFF00"/>
                          </a:solidFill>
                          <a:effectLst/>
                        </a:rPr>
                        <a:t>Dropbox</a:t>
                      </a:r>
                      <a:r>
                        <a:rPr lang="zh-TW" altLang="en-US" sz="1800" dirty="0" smtClean="0">
                          <a:solidFill>
                            <a:srgbClr val="FFFF00"/>
                          </a:solidFill>
                          <a:effectLst/>
                        </a:rPr>
                        <a:t>、</a:t>
                      </a:r>
                      <a:r>
                        <a:rPr lang="en-US" altLang="zh-TW" sz="1800" dirty="0" smtClean="0">
                          <a:solidFill>
                            <a:srgbClr val="FFFF00"/>
                          </a:solidFill>
                          <a:effectLst/>
                        </a:rPr>
                        <a:t>Google</a:t>
                      </a:r>
                      <a:r>
                        <a:rPr lang="zh-TW" altLang="en-US" sz="1800" dirty="0" smtClean="0">
                          <a:solidFill>
                            <a:srgbClr val="FFFF00"/>
                          </a:solidFill>
                          <a:effectLst/>
                        </a:rPr>
                        <a:t>、</a:t>
                      </a:r>
                      <a:r>
                        <a:rPr lang="en-US" altLang="zh-TW" sz="1800" dirty="0" err="1" smtClean="0">
                          <a:solidFill>
                            <a:srgbClr val="FFFF00"/>
                          </a:solidFill>
                          <a:effectLst/>
                        </a:rPr>
                        <a:t>SendGrid</a:t>
                      </a:r>
                      <a:r>
                        <a:rPr lang="en-US" altLang="zh-TW" sz="1800" dirty="0" smtClean="0">
                          <a:solidFill>
                            <a:srgbClr val="FFFF00"/>
                          </a:solidFill>
                          <a:effectLst/>
                        </a:rPr>
                        <a:t> </a:t>
                      </a:r>
                      <a:r>
                        <a:rPr lang="zh-TW" altLang="en-US" sz="1800" dirty="0" smtClean="0">
                          <a:solidFill>
                            <a:srgbClr val="FFFF00"/>
                          </a:solidFill>
                          <a:effectLst/>
                        </a:rPr>
                        <a:t>等。攻擊者可能會嘗試獲取合法用戶對 </a:t>
                      </a:r>
                      <a:r>
                        <a:rPr lang="en-US" altLang="zh-TW" sz="1800" dirty="0" smtClean="0">
                          <a:solidFill>
                            <a:srgbClr val="FFFF00"/>
                          </a:solidFill>
                          <a:effectLst/>
                        </a:rPr>
                        <a:t>Web </a:t>
                      </a:r>
                      <a:r>
                        <a:rPr lang="zh-TW" altLang="en-US" sz="1800" dirty="0" smtClean="0">
                          <a:solidFill>
                            <a:srgbClr val="FFFF00"/>
                          </a:solidFill>
                          <a:effectLst/>
                        </a:rPr>
                        <a:t>服務的訪問權限並使用該 </a:t>
                      </a:r>
                      <a:r>
                        <a:rPr lang="en-US" altLang="zh-TW" sz="1800" dirty="0" smtClean="0">
                          <a:solidFill>
                            <a:srgbClr val="FFFF00"/>
                          </a:solidFill>
                          <a:effectLst/>
                        </a:rPr>
                        <a:t>Web</a:t>
                      </a:r>
                      <a:r>
                        <a:rPr lang="zh-TW" altLang="en-US" sz="1800" dirty="0" smtClean="0">
                          <a:solidFill>
                            <a:srgbClr val="FFFF00"/>
                          </a:solidFill>
                          <a:effectLst/>
                        </a:rPr>
                        <a:t>服務作為支援網路運營的基礎設施。此類 </a:t>
                      </a:r>
                      <a:r>
                        <a:rPr lang="en-US" altLang="zh-TW" sz="1800" dirty="0" smtClean="0">
                          <a:solidFill>
                            <a:srgbClr val="FFFF00"/>
                          </a:solidFill>
                          <a:effectLst/>
                        </a:rPr>
                        <a:t>Web </a:t>
                      </a:r>
                      <a:r>
                        <a:rPr lang="zh-TW" altLang="en-US" sz="1800" dirty="0" smtClean="0">
                          <a:solidFill>
                            <a:srgbClr val="FFFF00"/>
                          </a:solidFill>
                          <a:effectLst/>
                        </a:rPr>
                        <a:t>服務可能會在攻擊者生命週期的後期階段被濫用，例如在命令和控制（</a:t>
                      </a:r>
                      <a:r>
                        <a:rPr lang="en-US" altLang="zh-TW" sz="1800" dirty="0" smtClean="0">
                          <a:solidFill>
                            <a:srgbClr val="FFFF00"/>
                          </a:solidFill>
                          <a:effectLst/>
                        </a:rPr>
                        <a:t>Web </a:t>
                      </a:r>
                      <a:r>
                        <a:rPr lang="zh-TW" altLang="en-US" sz="1800" dirty="0" smtClean="0">
                          <a:solidFill>
                            <a:srgbClr val="FFFF00"/>
                          </a:solidFill>
                          <a:effectLst/>
                        </a:rPr>
                        <a:t>服務）、</a:t>
                      </a:r>
                      <a:r>
                        <a:rPr lang="en-US" altLang="zh-TW" sz="1800" dirty="0" smtClean="0">
                          <a:solidFill>
                            <a:srgbClr val="FFFF00"/>
                          </a:solidFill>
                          <a:effectLst/>
                        </a:rPr>
                        <a:t>Web </a:t>
                      </a:r>
                      <a:r>
                        <a:rPr lang="zh-TW" altLang="en-US" sz="1800" dirty="0" smtClean="0">
                          <a:solidFill>
                            <a:srgbClr val="FFFF00"/>
                          </a:solidFill>
                          <a:effectLst/>
                        </a:rPr>
                        <a:t>服務滲透或網路釣魚期間。使用通用服務，例如</a:t>
                      </a:r>
                      <a:r>
                        <a:rPr lang="en-US" altLang="zh-TW" sz="1800" dirty="0" smtClean="0">
                          <a:solidFill>
                            <a:srgbClr val="FFFF00"/>
                          </a:solidFill>
                          <a:effectLst/>
                        </a:rPr>
                        <a:t>Google</a:t>
                      </a:r>
                      <a:r>
                        <a:rPr lang="zh-TW" altLang="en-US" sz="1800" dirty="0" smtClean="0">
                          <a:solidFill>
                            <a:srgbClr val="FFFF00"/>
                          </a:solidFill>
                          <a:effectLst/>
                        </a:rPr>
                        <a:t>或推特提供的服務，可以讓對手更容易隱藏在預期的噪音中。透過利用網路服務，特別是當合法用戶的存取權限被竊取時，攻擊者可能很難將操作與他們進行實體綁定。此外，利用受損的基於網路的電子郵件服務可能會讓對手利用與合法領域相關的信任。</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3018917720"/>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840627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24</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668784798"/>
              </p:ext>
            </p:extLst>
          </p:nvPr>
        </p:nvGraphicFramePr>
        <p:xfrm>
          <a:off x="1" y="594911"/>
          <a:ext cx="12191999" cy="2712462"/>
        </p:xfrm>
        <a:graphic>
          <a:graphicData uri="http://schemas.openxmlformats.org/drawingml/2006/table">
            <a:tbl>
              <a:tblPr/>
              <a:tblGrid>
                <a:gridCol w="1233889">
                  <a:extLst>
                    <a:ext uri="{9D8B030D-6E8A-4147-A177-3AD203B41FA5}">
                      <a16:colId xmlns:a16="http://schemas.microsoft.com/office/drawing/2014/main" val="2340207979"/>
                    </a:ext>
                  </a:extLst>
                </a:gridCol>
                <a:gridCol w="1949986">
                  <a:extLst>
                    <a:ext uri="{9D8B030D-6E8A-4147-A177-3AD203B41FA5}">
                      <a16:colId xmlns:a16="http://schemas.microsoft.com/office/drawing/2014/main" val="3916782922"/>
                    </a:ext>
                  </a:extLst>
                </a:gridCol>
                <a:gridCol w="9008124">
                  <a:extLst>
                    <a:ext uri="{9D8B030D-6E8A-4147-A177-3AD203B41FA5}">
                      <a16:colId xmlns:a16="http://schemas.microsoft.com/office/drawing/2014/main" val="3138876756"/>
                    </a:ext>
                  </a:extLst>
                </a:gridCol>
              </a:tblGrid>
              <a:tr h="350391">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FFFF00"/>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FFFF00"/>
                          </a:solidFill>
                          <a:effectLst/>
                          <a:latin typeface="Arial" panose="020B0604020202020204" pitchFamily="34" charset="0"/>
                          <a:ea typeface="Roboto-Regular"/>
                        </a:rPr>
                        <a:t>7</a:t>
                      </a:r>
                      <a:r>
                        <a:rPr kumimoji="0" lang="zh-TW" altLang="zh-TW" sz="1600" b="0" i="0" u="none" strike="noStrike" cap="none" normalizeH="0" baseline="0" dirty="0" smtClean="0">
                          <a:ln>
                            <a:noFill/>
                          </a:ln>
                          <a:solidFill>
                            <a:srgbClr val="FFFF00"/>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FFFF00"/>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394320160"/>
                  </a:ext>
                </a:extLst>
              </a:tr>
              <a:tr h="350391">
                <a:tc>
                  <a:txBody>
                    <a:bodyPr/>
                    <a:lstStyle/>
                    <a:p>
                      <a:pPr algn="l" fontAlgn="b"/>
                      <a:r>
                        <a:rPr lang="en-US" sz="1600" dirty="0">
                          <a:solidFill>
                            <a:srgbClr val="FFFF00"/>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sz="1600" dirty="0">
                          <a:solidFill>
                            <a:srgbClr val="FFFF00"/>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algn="l" fontAlgn="b"/>
                      <a:r>
                        <a:rPr lang="en-US" altLang="zh-TW" sz="1600" b="0" i="0" kern="1200" dirty="0" smtClean="0">
                          <a:solidFill>
                            <a:srgbClr val="FFFF00"/>
                          </a:solidFill>
                          <a:effectLst/>
                          <a:latin typeface="+mn-lt"/>
                          <a:ea typeface="+mn-ea"/>
                          <a:cs typeface="+mn-cs"/>
                        </a:rPr>
                        <a:t>Description</a:t>
                      </a:r>
                      <a:endParaRPr lang="en-US" sz="1600" dirty="0">
                        <a:solidFill>
                          <a:srgbClr val="FFFF00"/>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193409226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rgbClr val="FFFF00"/>
                          </a:solidFill>
                          <a:effectLst/>
                          <a:latin typeface="+mn-lt"/>
                          <a:ea typeface="+mn-ea"/>
                          <a:cs typeface="+mn-cs"/>
                          <a:hlinkClick r:id="rId2"/>
                        </a:rPr>
                        <a:t>T1584.007</a:t>
                      </a:r>
                      <a:endParaRPr lang="en-US" altLang="zh-TW" sz="1400" dirty="0" smtClean="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fontAlgn="t"/>
                      <a:r>
                        <a:rPr lang="en-US" altLang="zh-TW" sz="1400" b="0" i="0" u="none" strike="noStrike" kern="1200" dirty="0" err="1" smtClean="0">
                          <a:solidFill>
                            <a:srgbClr val="FFFF00"/>
                          </a:solidFill>
                          <a:effectLst/>
                          <a:latin typeface="+mn-lt"/>
                          <a:ea typeface="+mn-ea"/>
                          <a:cs typeface="+mn-cs"/>
                          <a:hlinkClick r:id="rId2"/>
                        </a:rPr>
                        <a:t>Serverless</a:t>
                      </a:r>
                      <a:endParaRPr lang="en-US" altLang="zh-TW" sz="1400" b="0" i="0" u="none" strike="noStrike" kern="1200" dirty="0" smtClean="0">
                        <a:solidFill>
                          <a:srgbClr val="FFFF00"/>
                        </a:solidFill>
                        <a:effectLst/>
                        <a:latin typeface="+mn-lt"/>
                        <a:ea typeface="+mn-ea"/>
                        <a:cs typeface="+mn-cs"/>
                      </a:endParaRPr>
                    </a:p>
                    <a:p>
                      <a:pPr fontAlgn="t"/>
                      <a:r>
                        <a:rPr lang="zh-TW" altLang="en-US" sz="1800" dirty="0" smtClean="0">
                          <a:solidFill>
                            <a:srgbClr val="FFFF00"/>
                          </a:solidFill>
                          <a:effectLst/>
                        </a:rPr>
                        <a:t>無伺服器</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tc>
                  <a:txBody>
                    <a:bodyPr/>
                    <a:lstStyle/>
                    <a:p>
                      <a:pPr marL="171450" indent="-171450" fontAlgn="t">
                        <a:buFont typeface="Wingdings" panose="05000000000000000000" pitchFamily="2" charset="2"/>
                        <a:buChar char="n"/>
                      </a:pPr>
                      <a:r>
                        <a:rPr lang="en-US" sz="1800" dirty="0" smtClean="0">
                          <a:solidFill>
                            <a:srgbClr val="FFFF00"/>
                          </a:solidFill>
                          <a:effectLst/>
                        </a:rPr>
                        <a:t>Adversaries may compromise </a:t>
                      </a:r>
                      <a:r>
                        <a:rPr lang="en-US" sz="1800" dirty="0" err="1" smtClean="0">
                          <a:solidFill>
                            <a:srgbClr val="FFFF00"/>
                          </a:solidFill>
                          <a:effectLst/>
                        </a:rPr>
                        <a:t>serverless</a:t>
                      </a:r>
                      <a:r>
                        <a:rPr lang="en-US" sz="1800" dirty="0" smtClean="0">
                          <a:solidFill>
                            <a:srgbClr val="FFFF00"/>
                          </a:solidFill>
                          <a:effectLst/>
                        </a:rPr>
                        <a:t> cloud infrastructure, such as </a:t>
                      </a:r>
                      <a:r>
                        <a:rPr lang="en-US" sz="1800" dirty="0" err="1" smtClean="0">
                          <a:solidFill>
                            <a:srgbClr val="FFFF00"/>
                          </a:solidFill>
                          <a:effectLst/>
                        </a:rPr>
                        <a:t>Cloudflare</a:t>
                      </a:r>
                      <a:r>
                        <a:rPr lang="en-US" sz="1800" dirty="0" smtClean="0">
                          <a:solidFill>
                            <a:srgbClr val="FFFF00"/>
                          </a:solidFill>
                          <a:effectLst/>
                        </a:rPr>
                        <a:t> Workers or AWS Lambda functions, that can be used during targeting. By utilizing </a:t>
                      </a:r>
                      <a:r>
                        <a:rPr lang="en-US" sz="1800" dirty="0" err="1" smtClean="0">
                          <a:solidFill>
                            <a:srgbClr val="FFFF00"/>
                          </a:solidFill>
                          <a:effectLst/>
                        </a:rPr>
                        <a:t>serverless</a:t>
                      </a:r>
                      <a:r>
                        <a:rPr lang="en-US" sz="1800" dirty="0" smtClean="0">
                          <a:solidFill>
                            <a:srgbClr val="FFFF00"/>
                          </a:solidFill>
                          <a:effectLst/>
                        </a:rPr>
                        <a:t> infrastructure, adversaries can make it more difficult to attribute infrastructure used during operations back to them.</a:t>
                      </a:r>
                    </a:p>
                    <a:p>
                      <a:pPr marL="171450" indent="-171450" fontAlgn="t">
                        <a:buFont typeface="Wingdings" panose="05000000000000000000" pitchFamily="2" charset="2"/>
                        <a:buChar char="n"/>
                      </a:pPr>
                      <a:r>
                        <a:rPr lang="zh-TW" altLang="en-US" sz="1800" dirty="0" smtClean="0">
                          <a:solidFill>
                            <a:srgbClr val="FFFF00"/>
                          </a:solidFill>
                          <a:effectLst/>
                        </a:rPr>
                        <a:t>攻擊者可能會破壞可在目標定位過程中使用的無伺服器雲端基礎設施，例如 </a:t>
                      </a:r>
                      <a:r>
                        <a:rPr lang="en-US" altLang="zh-TW" sz="1800" dirty="0" err="1" smtClean="0">
                          <a:solidFill>
                            <a:srgbClr val="FFFF00"/>
                          </a:solidFill>
                          <a:effectLst/>
                        </a:rPr>
                        <a:t>Cloudflare</a:t>
                      </a:r>
                      <a:r>
                        <a:rPr lang="en-US" altLang="zh-TW" sz="1800" dirty="0" smtClean="0">
                          <a:solidFill>
                            <a:srgbClr val="FFFF00"/>
                          </a:solidFill>
                          <a:effectLst/>
                        </a:rPr>
                        <a:t> Workers </a:t>
                      </a:r>
                      <a:r>
                        <a:rPr lang="zh-TW" altLang="en-US" sz="1800" dirty="0" smtClean="0">
                          <a:solidFill>
                            <a:srgbClr val="FFFF00"/>
                          </a:solidFill>
                          <a:effectLst/>
                        </a:rPr>
                        <a:t>或 </a:t>
                      </a:r>
                      <a:r>
                        <a:rPr lang="en-US" altLang="zh-TW" sz="1800" dirty="0" smtClean="0">
                          <a:solidFill>
                            <a:srgbClr val="FFFF00"/>
                          </a:solidFill>
                          <a:effectLst/>
                        </a:rPr>
                        <a:t>AWS Lambda </a:t>
                      </a:r>
                      <a:r>
                        <a:rPr lang="zh-TW" altLang="en-US" sz="1800" dirty="0" smtClean="0">
                          <a:solidFill>
                            <a:srgbClr val="FFFF00"/>
                          </a:solidFill>
                          <a:effectLst/>
                        </a:rPr>
                        <a:t>函數。透過利用無伺服器基礎設施，對手可以更難以將操作期間使用的基礎設施歸因於他們。</a:t>
                      </a:r>
                      <a:endParaRPr lang="en-US" sz="1800" dirty="0">
                        <a:solidFill>
                          <a:srgbClr val="FFFF0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A3FF"/>
                    </a:solidFill>
                  </a:tcPr>
                </a:tc>
                <a:extLst>
                  <a:ext uri="{0D108BD9-81ED-4DB2-BD59-A6C34878D82A}">
                    <a16:rowId xmlns:a16="http://schemas.microsoft.com/office/drawing/2014/main" val="2578970281"/>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Tree>
    <p:extLst>
      <p:ext uri="{BB962C8B-B14F-4D97-AF65-F5344CB8AC3E}">
        <p14:creationId xmlns:p14="http://schemas.microsoft.com/office/powerpoint/2010/main" val="3006694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1539762" cy="400110"/>
          </a:xfrm>
          <a:prstGeom prst="rect">
            <a:avLst/>
          </a:prstGeom>
        </p:spPr>
        <p:txBody>
          <a:bodyPr wrap="none">
            <a:spAutoFit/>
          </a:bodyPr>
          <a:lstStyle/>
          <a:p>
            <a:r>
              <a:rPr lang="en-US" altLang="zh-TW" sz="2000" dirty="0"/>
              <a:t>2</a:t>
            </a:r>
            <a:r>
              <a:rPr lang="en-US" altLang="zh-TW" sz="2000" dirty="0" smtClean="0"/>
              <a:t>.</a:t>
            </a:r>
            <a:r>
              <a:rPr lang="zh-TW" altLang="en-US" sz="2000" dirty="0"/>
              <a:t>資源開發</a:t>
            </a:r>
            <a:r>
              <a:rPr lang="en-US" altLang="zh-TW" sz="2000" dirty="0"/>
              <a:t>Resource Development</a:t>
            </a:r>
            <a:r>
              <a:rPr lang="zh-TW" altLang="en-US" sz="2000" dirty="0" smtClean="0"/>
              <a:t>戰術</a:t>
            </a:r>
            <a:r>
              <a:rPr lang="en-US" altLang="zh-TW" sz="2000" dirty="0" smtClean="0"/>
              <a:t>| </a:t>
            </a:r>
            <a:r>
              <a:rPr lang="en-US" altLang="zh-TW" sz="2000" dirty="0" smtClean="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pPr/>
              <a:t>25</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26</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3"/>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3"/>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4"/>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4"/>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5"/>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5"/>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2433723"/>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3.</a:t>
                      </a:r>
                      <a:r>
                        <a:rPr lang="zh-TW" altLang="en-US" sz="2800" dirty="0" smtClean="0"/>
                        <a:t>初步存取</a:t>
                      </a:r>
                      <a:r>
                        <a:rPr lang="en-US" altLang="zh-TW" sz="2800" dirty="0" smtClean="0"/>
                        <a:t>Initial Access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路過式妥協 </a:t>
                      </a:r>
                      <a:r>
                        <a:rPr lang="en-US" altLang="zh-TW" sz="2800" b="1" dirty="0" smtClean="0"/>
                        <a:t>Drive-by Compromise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利用面向公眾的應用程式 </a:t>
                      </a:r>
                      <a:r>
                        <a:rPr lang="en-US" altLang="zh-TW" sz="2800" b="1" dirty="0" smtClean="0"/>
                        <a:t>Exploit Public-Facing Application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外部遠端服務 </a:t>
                      </a:r>
                      <a:r>
                        <a:rPr lang="en-US" altLang="zh-TW" sz="2800" b="1" dirty="0" smtClean="0"/>
                        <a:t>External Remote Services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硬體添加 </a:t>
                      </a:r>
                      <a:r>
                        <a:rPr lang="en-US" altLang="zh-TW" sz="2800" b="1" dirty="0" smtClean="0"/>
                        <a:t>Hardware Additions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網路釣魚 </a:t>
                      </a:r>
                      <a:r>
                        <a:rPr lang="en-US" altLang="zh-TW" sz="2800" b="1" dirty="0" smtClean="0"/>
                        <a:t>Phishing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透過可移動介質複製 </a:t>
                      </a:r>
                      <a:r>
                        <a:rPr lang="en-US" altLang="zh-TW" sz="2800" b="1" dirty="0" smtClean="0"/>
                        <a:t>Replication Through Removable Media</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供應鏈妥協 </a:t>
                      </a:r>
                      <a:r>
                        <a:rPr lang="en-US" altLang="zh-TW" sz="2800" b="1" dirty="0" smtClean="0"/>
                        <a:t>Supply Chain Compromise (3)</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值得信賴的關係 </a:t>
                      </a:r>
                      <a:r>
                        <a:rPr lang="en-US" altLang="zh-TW" sz="2800" b="1" dirty="0" smtClean="0"/>
                        <a:t>Trusted Relationship</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有效帳戶 </a:t>
                      </a:r>
                      <a:r>
                        <a:rPr lang="en-US" altLang="zh-TW" sz="2800" b="1" dirty="0" smtClean="0"/>
                        <a:t>Valid Accounts (4)</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27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3802425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301630285"/>
              </p:ext>
            </p:extLst>
          </p:nvPr>
        </p:nvGraphicFramePr>
        <p:xfrm>
          <a:off x="6965973" y="3268683"/>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8"/>
                        </a:rPr>
                        <a:t>T1566.004</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9"/>
                        </a:rPr>
                        <a:t>Spearphishing</a:t>
                      </a:r>
                      <a:r>
                        <a:rPr lang="en-US" altLang="zh-TW" sz="1400" b="0" i="0" u="none" strike="noStrike" kern="1200" dirty="0" smtClean="0">
                          <a:solidFill>
                            <a:schemeClr val="tx1"/>
                          </a:solidFill>
                          <a:effectLst/>
                          <a:latin typeface="+mn-lt"/>
                          <a:ea typeface="+mn-ea"/>
                          <a:cs typeface="+mn-cs"/>
                          <a:hlinkClick r:id="rId9"/>
                        </a:rPr>
                        <a:t> Voice</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0931039"/>
                  </a:ext>
                </a:extLst>
              </a:tr>
            </a:tbl>
          </a:graphicData>
        </a:graphic>
      </p:graphicFrame>
      <p:sp>
        <p:nvSpPr>
          <p:cNvPr id="4" name="矩形 3"/>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10"/>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10"/>
              </a:rPr>
              <a:t>User Execution</a:t>
            </a:r>
            <a:r>
              <a:rPr lang="en-US" altLang="zh-TW" sz="1600" dirty="0"/>
              <a:t>).</a:t>
            </a:r>
          </a:p>
        </p:txBody>
      </p:sp>
      <p:sp>
        <p:nvSpPr>
          <p:cNvPr id="6" name="矩形 5"/>
          <p:cNvSpPr/>
          <p:nvPr/>
        </p:nvSpPr>
        <p:spPr>
          <a:xfrm>
            <a:off x="6888784" y="1307063"/>
            <a:ext cx="4649189" cy="2215991"/>
          </a:xfrm>
          <a:prstGeom prst="rect">
            <a:avLst/>
          </a:prstGeom>
          <a:solidFill>
            <a:srgbClr val="7F7F7F"/>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smtClean="0">
                <a:solidFill>
                  <a:srgbClr val="4F7CAC"/>
                </a:solidFill>
                <a:latin typeface="Roboto-Regular"/>
                <a:hlinkClick r:id="rId6"/>
              </a:rPr>
              <a:t>T1566.003</a:t>
            </a:r>
            <a:r>
              <a:rPr lang="en-US" altLang="zh-TW" sz="1400" dirty="0" smtClean="0">
                <a:solidFill>
                  <a:srgbClr val="4F7CAC"/>
                </a:solidFill>
                <a:latin typeface="Roboto-Regular"/>
              </a:rPr>
              <a:t>,</a:t>
            </a:r>
            <a:r>
              <a:rPr lang="en-US" altLang="zh-TW" dirty="0">
                <a:hlinkClick r:id="rId8"/>
              </a:rPr>
              <a:t> </a:t>
            </a:r>
            <a:r>
              <a:rPr lang="en-US" altLang="zh-TW" sz="1600" dirty="0">
                <a:latin typeface="Roboto-Regular"/>
                <a:hlinkClick r:id="rId8"/>
              </a:rPr>
              <a:t>T1566.004</a:t>
            </a:r>
            <a:endParaRPr lang="en-US" altLang="zh-TW" sz="1200" b="1" dirty="0">
              <a:latin typeface="Roboto-Regular"/>
            </a:endParaRPr>
          </a:p>
          <a:p>
            <a:r>
              <a:rPr lang="en-US" altLang="zh-TW" sz="1400" b="1" dirty="0">
                <a:latin typeface="Roboto-Regular"/>
              </a:rPr>
              <a:t>Tactic: </a:t>
            </a:r>
            <a:r>
              <a:rPr lang="en-US" altLang="zh-TW" dirty="0">
                <a:hlinkClick r:id="rId11"/>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28</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29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422612287"/>
              </p:ext>
            </p:extLst>
          </p:nvPr>
        </p:nvGraphicFramePr>
        <p:xfrm>
          <a:off x="1" y="658755"/>
          <a:ext cx="12191999" cy="60960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Spearphishing</a:t>
                      </a:r>
                      <a:r>
                        <a:rPr lang="en-US" altLang="zh-TW"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Attachment</a:t>
                      </a:r>
                      <a:endParaRPr lang="en-US" altLang="zh-TW" sz="1800" b="0" i="0" u="none" strike="noStrike" kern="1200" dirty="0" smtClean="0">
                        <a:solidFill>
                          <a:schemeClr val="tx1"/>
                        </a:solidFill>
                        <a:effectLst/>
                        <a:latin typeface="+mn-lt"/>
                        <a:ea typeface="+mn-ea"/>
                        <a:cs typeface="+mn-cs"/>
                      </a:endParaRPr>
                    </a:p>
                    <a:p>
                      <a:pPr fontAlgn="t"/>
                      <a:r>
                        <a:rPr lang="zh-TW" altLang="en-US" sz="1800" dirty="0" smtClean="0">
                          <a:effectLst/>
                          <a:latin typeface="+mn-lt"/>
                        </a:rPr>
                        <a:t>魚叉式網路釣魚配件</a:t>
                      </a:r>
                      <a:endParaRPr lang="en-US" sz="18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latin typeface="+mn-lt"/>
                        </a:rPr>
                        <a:t>Adversaries may send </a:t>
                      </a:r>
                      <a:r>
                        <a:rPr lang="en-US" sz="1800" dirty="0" err="1" smtClean="0">
                          <a:effectLst/>
                          <a:latin typeface="+mn-lt"/>
                        </a:rPr>
                        <a:t>spearphishing</a:t>
                      </a:r>
                      <a:r>
                        <a:rPr lang="en-US" sz="1800" dirty="0" smtClean="0">
                          <a:effectLst/>
                          <a:latin typeface="+mn-lt"/>
                        </a:rPr>
                        <a:t> emails with a malicious attachment in an attempt to gain access to victim systems. </a:t>
                      </a:r>
                      <a:r>
                        <a:rPr lang="en-US" sz="1800" dirty="0" err="1" smtClean="0">
                          <a:effectLst/>
                          <a:latin typeface="+mn-lt"/>
                        </a:rPr>
                        <a:t>Spearphishing</a:t>
                      </a:r>
                      <a:r>
                        <a:rPr lang="en-US" sz="1800" dirty="0" smtClean="0">
                          <a:effectLst/>
                          <a:latin typeface="+mn-lt"/>
                        </a:rPr>
                        <a:t> attachment is a specific variant of </a:t>
                      </a:r>
                      <a:r>
                        <a:rPr lang="en-US" sz="1800" dirty="0" err="1" smtClean="0">
                          <a:effectLst/>
                          <a:latin typeface="+mn-lt"/>
                        </a:rPr>
                        <a:t>spearphishing</a:t>
                      </a:r>
                      <a:r>
                        <a:rPr lang="en-US" sz="1800" dirty="0" smtClean="0">
                          <a:effectLst/>
                          <a:latin typeface="+mn-lt"/>
                        </a:rPr>
                        <a:t>. </a:t>
                      </a:r>
                      <a:r>
                        <a:rPr lang="en-US" sz="1800" dirty="0" err="1" smtClean="0">
                          <a:effectLst/>
                          <a:latin typeface="+mn-lt"/>
                        </a:rPr>
                        <a:t>Spearphishing</a:t>
                      </a:r>
                      <a:r>
                        <a:rPr lang="en-US" sz="1800" dirty="0" smtClean="0">
                          <a:effectLst/>
                          <a:latin typeface="+mn-lt"/>
                        </a:rPr>
                        <a:t> attachment is different from other forms of </a:t>
                      </a:r>
                      <a:r>
                        <a:rPr lang="en-US" sz="1800" dirty="0" err="1" smtClean="0">
                          <a:effectLst/>
                          <a:latin typeface="+mn-lt"/>
                        </a:rPr>
                        <a:t>spearphishing</a:t>
                      </a:r>
                      <a:r>
                        <a:rPr lang="en-US" sz="1800" dirty="0" smtClean="0">
                          <a:effectLst/>
                          <a:latin typeface="+mn-lt"/>
                        </a:rPr>
                        <a:t> in that it employs the use of malware attached to an email. All forms of </a:t>
                      </a:r>
                      <a:r>
                        <a:rPr lang="en-US" sz="1800" dirty="0" err="1" smtClean="0">
                          <a:effectLst/>
                          <a:latin typeface="+mn-lt"/>
                        </a:rPr>
                        <a:t>spearphishing</a:t>
                      </a:r>
                      <a:r>
                        <a:rPr lang="en-US" sz="1800" dirty="0" smtClean="0">
                          <a:effectLst/>
                          <a:latin typeface="+mn-lt"/>
                        </a:rPr>
                        <a:t> are electronically delivered social engineering targeted at a specific individual, company, or industry. In this scenario, adversaries attach a file to the </a:t>
                      </a:r>
                      <a:r>
                        <a:rPr lang="en-US" sz="1800" dirty="0" err="1" smtClean="0">
                          <a:effectLst/>
                          <a:latin typeface="+mn-lt"/>
                        </a:rPr>
                        <a:t>spearphishing</a:t>
                      </a:r>
                      <a:r>
                        <a:rPr lang="en-US" sz="1800" dirty="0" smtClean="0">
                          <a:effectLst/>
                          <a:latin typeface="+mn-lt"/>
                        </a:rPr>
                        <a:t> email and usually rely upon User Execution to gain execution. </a:t>
                      </a:r>
                      <a:r>
                        <a:rPr lang="en-US" sz="1800" dirty="0" err="1" smtClean="0">
                          <a:effectLst/>
                          <a:latin typeface="+mn-lt"/>
                        </a:rPr>
                        <a:t>Spearphishing</a:t>
                      </a:r>
                      <a:r>
                        <a:rPr lang="en-US" sz="1800" dirty="0" smtClean="0">
                          <a:effectLst/>
                          <a:latin typeface="+mn-lt"/>
                        </a:rPr>
                        <a:t> may also involve social engineering techniques, such as posing as a trusted source.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發送帶有惡意附件的魚叉式網路釣魚電子郵件，試圖存取受害者係統。魚叉式網路釣魚配件是魚叉式網路釣魚的一種特定變體。魚叉式網路釣魚配件與其他形式的魚叉式網路釣魚不同，它使用附加到電子郵件的惡意軟體。所有形式的魚叉式網路釣魚都是針對特定個人、公司或產業以電子方式進行的社會工程。在這種情況下，攻擊者將檔案附加到魚叉式網路釣魚電子郵件中，並且通常依靠使用者執行來獲得執行。魚叉式網路釣魚也可能涉及社會工程技術，例如冒充可信來源。</a:t>
                      </a:r>
                      <a:endParaRPr lang="en-US" sz="18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331283260"/>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288200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pPr/>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42744068"/>
              </p:ext>
            </p:extLst>
          </p:nvPr>
        </p:nvGraphicFramePr>
        <p:xfrm>
          <a:off x="1" y="658755"/>
          <a:ext cx="12191999" cy="47244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Spearphishing</a:t>
                      </a:r>
                      <a:r>
                        <a:rPr lang="en-US" altLang="zh-TW"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Link</a:t>
                      </a:r>
                      <a:endParaRPr lang="en-US" altLang="zh-TW" sz="1800" b="0" i="0" u="none" strike="noStrike" kern="1200" dirty="0" smtClean="0">
                        <a:solidFill>
                          <a:schemeClr val="tx1"/>
                        </a:solidFill>
                        <a:effectLst/>
                        <a:latin typeface="+mn-lt"/>
                        <a:ea typeface="+mn-ea"/>
                        <a:cs typeface="+mn-cs"/>
                      </a:endParaRPr>
                    </a:p>
                    <a:p>
                      <a:pPr fontAlgn="t"/>
                      <a:r>
                        <a:rPr lang="zh-TW" altLang="en-US" sz="1800" dirty="0" smtClean="0">
                          <a:effectLst/>
                        </a:rPr>
                        <a:t>魚叉式釣魚鏈接</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rPr>
                        <a:t>Adversaries may send </a:t>
                      </a:r>
                      <a:r>
                        <a:rPr lang="en-US" sz="1800" dirty="0" err="1" smtClean="0">
                          <a:effectLst/>
                        </a:rPr>
                        <a:t>spearphishing</a:t>
                      </a:r>
                      <a:r>
                        <a:rPr lang="en-US" sz="1800" dirty="0" smtClean="0">
                          <a:effectLst/>
                        </a:rPr>
                        <a:t> emails with a malicious link in an attempt to gain access to victim systems. </a:t>
                      </a:r>
                      <a:r>
                        <a:rPr lang="en-US" sz="1800" dirty="0" err="1" smtClean="0">
                          <a:effectLst/>
                        </a:rPr>
                        <a:t>Spearphishing</a:t>
                      </a:r>
                      <a:r>
                        <a:rPr lang="en-US" sz="1800" dirty="0" smtClean="0">
                          <a:effectLst/>
                        </a:rPr>
                        <a:t> with a link is a specific variant of </a:t>
                      </a:r>
                      <a:r>
                        <a:rPr lang="en-US" sz="1800" dirty="0" err="1" smtClean="0">
                          <a:effectLst/>
                        </a:rPr>
                        <a:t>spearphishing</a:t>
                      </a:r>
                      <a:r>
                        <a:rPr lang="en-US" sz="1800" dirty="0" smtClean="0">
                          <a:effectLst/>
                        </a:rPr>
                        <a:t>. It is different from other forms of </a:t>
                      </a:r>
                      <a:r>
                        <a:rPr lang="en-US" sz="1800" dirty="0" err="1" smtClean="0">
                          <a:effectLst/>
                        </a:rPr>
                        <a:t>spearphishing</a:t>
                      </a:r>
                      <a:r>
                        <a:rPr lang="en-US" sz="1800" dirty="0" smtClean="0">
                          <a:effectLst/>
                        </a:rPr>
                        <a:t> in that it employs the use of links to download malware contained in email, instead of attaching malicious files to the email itself, to avoid defenses that may inspect email attachments. </a:t>
                      </a:r>
                      <a:r>
                        <a:rPr lang="en-US" sz="1800" dirty="0" err="1" smtClean="0">
                          <a:effectLst/>
                        </a:rPr>
                        <a:t>Spearphishing</a:t>
                      </a:r>
                      <a:r>
                        <a:rPr lang="en-US" sz="1800" dirty="0" smtClean="0">
                          <a:effectLst/>
                        </a:rPr>
                        <a:t> may also involve social engineering techniques, such as posing as a trusted source.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發送帶有惡意連結的魚叉式網路釣魚電子郵件，試圖存取受害者係統。帶有連結的魚叉式網路釣魚是魚叉式網路釣魚的一種特定變體。它與其他形式的魚叉式網路釣魚不同，它使用連結下載電子郵件中包含的惡意軟體，而不是將惡意檔案附加到電子郵件本身，以避免可能檢查電子郵件附件的防禦。魚叉式網路釣魚也可能涉及社會工程技術，例如冒充可信來源。</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4237149618"/>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7178651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639147371"/>
              </p:ext>
            </p:extLst>
          </p:nvPr>
        </p:nvGraphicFramePr>
        <p:xfrm>
          <a:off x="1" y="658755"/>
          <a:ext cx="12191999" cy="362712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sz="1800" u="none" strike="noStrike" dirty="0" smtClean="0">
                          <a:solidFill>
                            <a:srgbClr val="4F7CAC"/>
                          </a:solidFill>
                          <a:effectLst/>
                          <a:hlinkClick r:id="rId3"/>
                        </a:rPr>
                        <a:t>Spearphishing </a:t>
                      </a:r>
                      <a:r>
                        <a:rPr lang="en-US" sz="1800" u="none" strike="noStrike" dirty="0">
                          <a:solidFill>
                            <a:srgbClr val="4F7CAC"/>
                          </a:solidFill>
                          <a:effectLst/>
                          <a:hlinkClick r:id="rId3"/>
                        </a:rPr>
                        <a:t>via </a:t>
                      </a:r>
                      <a:r>
                        <a:rPr lang="en-US" sz="1800" u="none" strike="noStrike" dirty="0" smtClean="0">
                          <a:solidFill>
                            <a:srgbClr val="4F7CAC"/>
                          </a:solidFill>
                          <a:effectLst/>
                          <a:hlinkClick r:id="rId3"/>
                        </a:rPr>
                        <a:t>Service</a:t>
                      </a:r>
                      <a:endParaRPr lang="en-US" sz="1800" u="none" strike="noStrike" dirty="0" smtClean="0">
                        <a:solidFill>
                          <a:srgbClr val="4F7CAC"/>
                        </a:solidFill>
                        <a:effectLst/>
                      </a:endParaRPr>
                    </a:p>
                    <a:p>
                      <a:pPr fontAlgn="t"/>
                      <a:r>
                        <a:rPr lang="zh-TW" altLang="en-US" sz="1800" dirty="0" smtClean="0">
                          <a:effectLst/>
                        </a:rPr>
                        <a:t>透過服務進行魚叉式網路釣魚</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sz="1800" dirty="0" smtClean="0">
                          <a:effectLst/>
                        </a:rPr>
                        <a:t>Adversaries may send </a:t>
                      </a:r>
                      <a:r>
                        <a:rPr lang="en-US" sz="1800" dirty="0" err="1" smtClean="0">
                          <a:effectLst/>
                        </a:rPr>
                        <a:t>spearphishing</a:t>
                      </a:r>
                      <a:r>
                        <a:rPr lang="en-US" sz="1800" dirty="0" smtClean="0">
                          <a:effectLst/>
                        </a:rPr>
                        <a:t> messages via third-party services in an attempt to gain access to victim systems. </a:t>
                      </a:r>
                      <a:r>
                        <a:rPr lang="en-US" sz="1800" dirty="0" err="1" smtClean="0">
                          <a:effectLst/>
                        </a:rPr>
                        <a:t>Spearphishing</a:t>
                      </a:r>
                      <a:r>
                        <a:rPr lang="en-US" sz="1800" dirty="0" smtClean="0">
                          <a:effectLst/>
                        </a:rPr>
                        <a:t> via service is a specific variant of </a:t>
                      </a:r>
                      <a:r>
                        <a:rPr lang="en-US" sz="1800" dirty="0" err="1" smtClean="0">
                          <a:effectLst/>
                        </a:rPr>
                        <a:t>spearphishing</a:t>
                      </a:r>
                      <a:r>
                        <a:rPr lang="en-US" sz="1800" dirty="0" smtClean="0">
                          <a:effectLst/>
                        </a:rPr>
                        <a:t>. It is different from other forms of </a:t>
                      </a:r>
                      <a:r>
                        <a:rPr lang="en-US" sz="1800" dirty="0" err="1" smtClean="0">
                          <a:effectLst/>
                        </a:rPr>
                        <a:t>spearphishing</a:t>
                      </a:r>
                      <a:r>
                        <a:rPr lang="en-US" sz="1800" dirty="0" smtClean="0">
                          <a:effectLst/>
                        </a:rPr>
                        <a:t> in that it employs the use of third party services rather than directly via enterprise email channels.</a:t>
                      </a:r>
                    </a:p>
                    <a:p>
                      <a:pPr marL="285750" indent="-285750" fontAlgn="t">
                        <a:buFont typeface="Wingdings" panose="05000000000000000000" pitchFamily="2" charset="2"/>
                        <a:buChar char="n"/>
                      </a:pPr>
                      <a:r>
                        <a:rPr lang="zh-TW" altLang="en-US" sz="1800" dirty="0" smtClean="0">
                          <a:effectLst/>
                        </a:rPr>
                        <a:t>攻擊者可能會透過第三方服務發送魚叉式網路釣魚訊息，試圖存取受害者係統。透過服務進行魚叉式網路釣魚是魚叉式網路釣魚的一種特定變體。它與其他形式的魚叉式網路釣魚不同，它使用第三方服務，而不是直接透過企業電子郵件管道。</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3039967100"/>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079058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87496392"/>
              </p:ext>
            </p:extLst>
          </p:nvPr>
        </p:nvGraphicFramePr>
        <p:xfrm>
          <a:off x="1" y="658755"/>
          <a:ext cx="12191999" cy="4724400"/>
        </p:xfrm>
        <a:graphic>
          <a:graphicData uri="http://schemas.openxmlformats.org/drawingml/2006/table">
            <a:tbl>
              <a:tblPr/>
              <a:tblGrid>
                <a:gridCol w="1520326">
                  <a:extLst>
                    <a:ext uri="{9D8B030D-6E8A-4147-A177-3AD203B41FA5}">
                      <a16:colId xmlns:a16="http://schemas.microsoft.com/office/drawing/2014/main" val="2340207979"/>
                    </a:ext>
                  </a:extLst>
                </a:gridCol>
                <a:gridCol w="3227943">
                  <a:extLst>
                    <a:ext uri="{9D8B030D-6E8A-4147-A177-3AD203B41FA5}">
                      <a16:colId xmlns:a16="http://schemas.microsoft.com/office/drawing/2014/main" val="3916782922"/>
                    </a:ext>
                  </a:extLst>
                </a:gridCol>
                <a:gridCol w="7443730">
                  <a:extLst>
                    <a:ext uri="{9D8B030D-6E8A-4147-A177-3AD203B41FA5}">
                      <a16:colId xmlns:a16="http://schemas.microsoft.com/office/drawing/2014/main" val="169227431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l" fontAlgn="b"/>
                      <a:r>
                        <a:rPr lang="en-US"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2"/>
                        </a:rPr>
                        <a:t>T1566.004</a:t>
                      </a:r>
                      <a:endParaRPr lang="en-US" sz="24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Spearphishing</a:t>
                      </a:r>
                      <a:r>
                        <a:rPr lang="en-US" altLang="zh-TW" sz="1800" b="0" i="0" u="none" strike="noStrike" kern="1200" dirty="0" smtClean="0">
                          <a:solidFill>
                            <a:schemeClr val="tx1"/>
                          </a:solidFill>
                          <a:effectLst/>
                          <a:latin typeface="+mn-lt"/>
                          <a:ea typeface="+mn-ea"/>
                          <a:cs typeface="+mn-cs"/>
                          <a:hlinkClick r:id="rId2"/>
                        </a:rPr>
                        <a:t> Voice</a:t>
                      </a:r>
                      <a:endParaRPr lang="en-US" altLang="zh-TW" sz="1800" dirty="0" smtClean="0">
                        <a:effectLst/>
                      </a:endParaRPr>
                    </a:p>
                    <a:p>
                      <a:pPr fontAlgn="t"/>
                      <a:r>
                        <a:rPr lang="zh-TW" altLang="en-US" sz="1800" dirty="0" smtClean="0">
                          <a:effectLst/>
                        </a:rPr>
                        <a:t>魚叉式網路釣魚聲音</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285750" indent="-285750" fontAlgn="t">
                        <a:buFont typeface="Wingdings" panose="05000000000000000000" pitchFamily="2" charset="2"/>
                        <a:buChar char="n"/>
                      </a:pPr>
                      <a:r>
                        <a:rPr lang="en-US" altLang="zh-TW" sz="1800" dirty="0" smtClean="0">
                          <a:effectLst/>
                        </a:rPr>
                        <a:t>Adversaries may use voice communications to ultimately gain access to victim systems. </a:t>
                      </a:r>
                      <a:r>
                        <a:rPr lang="en-US" altLang="zh-TW" sz="1800" dirty="0" err="1" smtClean="0">
                          <a:effectLst/>
                        </a:rPr>
                        <a:t>Spearphishing</a:t>
                      </a:r>
                      <a:r>
                        <a:rPr lang="en-US" altLang="zh-TW" sz="1800" dirty="0" smtClean="0">
                          <a:effectLst/>
                        </a:rPr>
                        <a:t> voice is a specific variant of </a:t>
                      </a:r>
                      <a:r>
                        <a:rPr lang="en-US" altLang="zh-TW" sz="1800" dirty="0" err="1" smtClean="0">
                          <a:effectLst/>
                        </a:rPr>
                        <a:t>spearphishing</a:t>
                      </a:r>
                      <a:r>
                        <a:rPr lang="en-US" altLang="zh-TW" sz="1800" dirty="0" smtClean="0">
                          <a:effectLst/>
                        </a:rPr>
                        <a:t>. It is different from other forms of </a:t>
                      </a:r>
                      <a:r>
                        <a:rPr lang="en-US" altLang="zh-TW" sz="1800" dirty="0" err="1" smtClean="0">
                          <a:effectLst/>
                        </a:rPr>
                        <a:t>spearphishing</a:t>
                      </a:r>
                      <a:r>
                        <a:rPr lang="en-US" altLang="zh-TW" sz="1800" dirty="0" smtClean="0">
                          <a:effectLst/>
                        </a:rPr>
                        <a:t> in that is employs the use of manipulating a user into providing access to systems through a phone call or other forms of voice communications. </a:t>
                      </a:r>
                      <a:r>
                        <a:rPr lang="en-US" altLang="zh-TW" sz="1800" dirty="0" err="1" smtClean="0">
                          <a:effectLst/>
                        </a:rPr>
                        <a:t>Spearphishing</a:t>
                      </a:r>
                      <a:r>
                        <a:rPr lang="en-US" altLang="zh-TW" sz="1800" dirty="0" smtClean="0">
                          <a:effectLst/>
                        </a:rPr>
                        <a:t> frequently involves social engineering techniques, such as posing as a trusted source (ex: Impersonation) and/or creating a sense of urgency or alarm for the recipient.</a:t>
                      </a:r>
                    </a:p>
                    <a:p>
                      <a:pPr marL="285750" indent="-285750" fontAlgn="t">
                        <a:buFont typeface="Wingdings" panose="05000000000000000000" pitchFamily="2" charset="2"/>
                        <a:buChar char="n"/>
                      </a:pPr>
                      <a:r>
                        <a:rPr lang="zh-TW" altLang="en-US" sz="1800" dirty="0" smtClean="0">
                          <a:effectLst/>
                        </a:rPr>
                        <a:t>對手可能會使用語音通訊來最終存取受害者係統。魚叉式網路釣魚語音是魚叉式網路釣魚的一種特定變體。它與其他形式的魚叉式網路釣魚不同，它利用操縱用戶透過電話或其他形式的語音通訊來提供對系統的存取。魚叉式網路釣魚經常涉及社會工程技術，例如冒充可信來源（例如：假冒）和</a:t>
                      </a:r>
                      <a:r>
                        <a:rPr lang="en-US" altLang="zh-TW" sz="1800" dirty="0" smtClean="0">
                          <a:effectLst/>
                        </a:rPr>
                        <a:t>/</a:t>
                      </a:r>
                      <a:r>
                        <a:rPr lang="zh-TW" altLang="en-US" sz="1800" dirty="0" smtClean="0">
                          <a:effectLst/>
                        </a:rPr>
                        <a:t>或為收件者製造緊迫感或警報。</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620772326"/>
                  </a:ext>
                </a:extLst>
              </a:tr>
            </a:tbl>
          </a:graphicData>
        </a:graphic>
      </p:graphicFrame>
      <p:sp>
        <p:nvSpPr>
          <p:cNvPr id="9" name="矩形 8"/>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Tree>
    <p:extLst>
      <p:ext uri="{BB962C8B-B14F-4D97-AF65-F5344CB8AC3E}">
        <p14:creationId xmlns:p14="http://schemas.microsoft.com/office/powerpoint/2010/main" val="11085685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33</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34</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7"/>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35</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7453041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雲端管理命令 </a:t>
                      </a:r>
                      <a:r>
                        <a:rPr lang="en-US" altLang="zh-TW" sz="2800" b="1" dirty="0" smtClean="0"/>
                        <a:t>Cloud Administration Command</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命令和腳本解釋器 </a:t>
                      </a:r>
                      <a:r>
                        <a:rPr lang="en-US" altLang="zh-TW" sz="2800" b="1" dirty="0" smtClean="0"/>
                        <a:t>Command and Scripting Interpreter (9)</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貨櫃管理指揮部 </a:t>
                      </a:r>
                      <a:r>
                        <a:rPr lang="en-US" altLang="zh-TW" sz="2800" b="1" dirty="0" smtClean="0"/>
                        <a:t>Container Administration Command</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部署容器 </a:t>
                      </a:r>
                      <a:r>
                        <a:rPr lang="en-US" altLang="zh-TW" sz="2800" b="1" dirty="0" smtClean="0"/>
                        <a:t>Deploy Container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利用客戶端執行 </a:t>
                      </a:r>
                      <a:r>
                        <a:rPr lang="en-US" altLang="zh-TW" sz="2800" b="1" dirty="0" smtClean="0"/>
                        <a:t>Exploitation for Client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進程間通訊 </a:t>
                      </a:r>
                      <a:r>
                        <a:rPr lang="en-US" altLang="zh-TW" sz="2800" b="1" dirty="0" smtClean="0"/>
                        <a:t>Inter-Process Communication (3)</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原生</a:t>
                      </a:r>
                      <a:r>
                        <a:rPr lang="en-US" altLang="zh-TW" sz="2800" b="1" dirty="0" smtClean="0"/>
                        <a:t>API</a:t>
                      </a:r>
                      <a:r>
                        <a:rPr lang="zh-TW" altLang="en-US" sz="2800" b="1" dirty="0" smtClean="0"/>
                        <a:t> </a:t>
                      </a:r>
                      <a:r>
                        <a:rPr lang="en-US" altLang="zh-TW" sz="2800" b="1" dirty="0" smtClean="0"/>
                        <a:t>Native API</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計劃任務</a:t>
                      </a:r>
                      <a:r>
                        <a:rPr lang="en-US" altLang="zh-TW" sz="2800" b="1" dirty="0" smtClean="0"/>
                        <a:t>/</a:t>
                      </a:r>
                      <a:r>
                        <a:rPr lang="zh-TW" altLang="en-US" sz="2800" b="1" dirty="0" smtClean="0"/>
                        <a:t>作業 </a:t>
                      </a:r>
                      <a:r>
                        <a:rPr lang="en-US" altLang="zh-TW" sz="2800" b="1" dirty="0" smtClean="0"/>
                        <a:t>Scheduled Task/Job (5)</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無伺服器執行 </a:t>
                      </a:r>
                      <a:r>
                        <a:rPr lang="en-US" altLang="zh-TW" sz="2800" b="1" dirty="0" err="1" smtClean="0"/>
                        <a:t>Serverless</a:t>
                      </a:r>
                      <a:r>
                        <a:rPr lang="en-US" altLang="zh-TW" sz="2800" b="1" dirty="0" smtClean="0"/>
                        <a:t> Execution</a:t>
                      </a:r>
                      <a:endParaRPr lang="en-US" altLang="zh-TW" sz="2800" b="1" dirty="0"/>
                    </a:p>
                  </a:txBody>
                  <a:tcPr/>
                </a:tc>
                <a:extLst>
                  <a:ext uri="{0D108BD9-81ED-4DB2-BD59-A6C34878D82A}">
                    <a16:rowId xmlns:a16="http://schemas.microsoft.com/office/drawing/2014/main" val="804109124"/>
                  </a:ext>
                </a:extLst>
              </a:tr>
              <a:tr h="543968">
                <a:tc>
                  <a:txBody>
                    <a:bodyPr/>
                    <a:lstStyle/>
                    <a:p>
                      <a:r>
                        <a:rPr lang="en-US" altLang="zh-TW" sz="2800" b="1" dirty="0" smtClean="0"/>
                        <a:t>10.</a:t>
                      </a:r>
                      <a:r>
                        <a:rPr lang="zh-TW" altLang="en-US" sz="2800" b="1" dirty="0" smtClean="0"/>
                        <a:t>共享模組 </a:t>
                      </a:r>
                      <a:r>
                        <a:rPr lang="en-US" altLang="zh-TW" sz="2800" b="1" dirty="0" smtClean="0"/>
                        <a:t>Shared Modules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36</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5137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868026987"/>
              </p:ext>
            </p:extLst>
          </p:nvPr>
        </p:nvGraphicFramePr>
        <p:xfrm>
          <a:off x="211182" y="1723791"/>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軟體部署工具 </a:t>
                      </a:r>
                      <a:r>
                        <a:rPr lang="en-US" altLang="zh-TW" sz="2800" b="1" dirty="0" smtClean="0"/>
                        <a:t>Software Deployment Tools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系統服務 </a:t>
                      </a:r>
                      <a:r>
                        <a:rPr lang="en-US" altLang="zh-TW" sz="2800" b="1" dirty="0" smtClean="0"/>
                        <a:t>System Services (2)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使用者執行 </a:t>
                      </a:r>
                      <a:r>
                        <a:rPr lang="en-US" altLang="zh-TW" sz="2800" b="1" dirty="0" smtClean="0"/>
                        <a:t>User Execution (3)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 Windows </a:t>
                      </a:r>
                      <a:r>
                        <a:rPr lang="zh-TW" altLang="en-US" sz="2800" b="1" dirty="0" smtClean="0"/>
                        <a:t>管理工具 </a:t>
                      </a:r>
                      <a:r>
                        <a:rPr lang="en-US" altLang="zh-TW" sz="2800" b="1" dirty="0" smtClean="0"/>
                        <a:t>Windows Management Instrumentation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37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41282700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38</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254420412"/>
              </p:ext>
            </p:extLst>
          </p:nvPr>
        </p:nvGraphicFramePr>
        <p:xfrm>
          <a:off x="6187829" y="4084320"/>
          <a:ext cx="5330595" cy="2773680"/>
        </p:xfrm>
        <a:graphic>
          <a:graphicData uri="http://schemas.openxmlformats.org/drawingml/2006/table">
            <a:tbl>
              <a:tblPr/>
              <a:tblGrid>
                <a:gridCol w="2004395">
                  <a:extLst>
                    <a:ext uri="{9D8B030D-6E8A-4147-A177-3AD203B41FA5}">
                      <a16:colId xmlns:a16="http://schemas.microsoft.com/office/drawing/2014/main" val="2340207979"/>
                    </a:ext>
                  </a:extLst>
                </a:gridCol>
                <a:gridCol w="33262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3"/>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2"/>
                        </a:rPr>
                        <a:t>Cron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5"/>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Scheduled Task</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6"/>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4"/>
                        </a:rPr>
                        <a:t>Systemd</a:t>
                      </a:r>
                      <a:r>
                        <a:rPr lang="en-US" altLang="zh-TW" sz="1800" b="0" i="0" u="none" strike="noStrike" kern="1200" dirty="0" smtClean="0">
                          <a:solidFill>
                            <a:schemeClr val="tx1"/>
                          </a:solidFill>
                          <a:effectLst/>
                          <a:latin typeface="+mn-lt"/>
                          <a:ea typeface="+mn-ea"/>
                          <a:cs typeface="+mn-cs"/>
                          <a:hlinkClick r:id="rId14"/>
                        </a:rPr>
                        <a:t> Timers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40952"/>
                  </a:ext>
                </a:extLst>
              </a:tr>
              <a:tr h="0">
                <a:tc>
                  <a:txBody>
                    <a:bodyPr/>
                    <a:lstStyle/>
                    <a:p>
                      <a:pPr fontAlgn="t"/>
                      <a:r>
                        <a:rPr lang="en-US" altLang="zh-TW" sz="2000" dirty="0" smtClean="0">
                          <a:hlinkClick r:id="rId7"/>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Container Orchestration Job</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142529"/>
                  </a:ext>
                </a:extLst>
              </a:tr>
            </a:tbl>
          </a:graphicData>
        </a:graphic>
      </p:graphicFrame>
    </p:spTree>
    <p:extLst>
      <p:ext uri="{BB962C8B-B14F-4D97-AF65-F5344CB8AC3E}">
        <p14:creationId xmlns:p14="http://schemas.microsoft.com/office/powerpoint/2010/main" val="3824256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39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35989297"/>
              </p:ext>
            </p:extLst>
          </p:nvPr>
        </p:nvGraphicFramePr>
        <p:xfrm>
          <a:off x="0" y="768243"/>
          <a:ext cx="12192001" cy="445008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在</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at utility to perform task scheduling for initial or recurring execution of malicious code. The at utility exists as an executable within Windows, Linux, and </a:t>
                      </a:r>
                      <a:r>
                        <a:rPr lang="en-US" sz="1800" dirty="0" err="1" smtClean="0">
                          <a:effectLst/>
                        </a:rPr>
                        <a:t>macOS</a:t>
                      </a:r>
                      <a:r>
                        <a:rPr lang="en-US" sz="1800" dirty="0" smtClean="0">
                          <a:effectLst/>
                        </a:rPr>
                        <a:t> for scheduling tasks at a specified time and date. Although deprecated in favor of Scheduled Task's </a:t>
                      </a:r>
                      <a:r>
                        <a:rPr lang="en-US" sz="1800" dirty="0" err="1" smtClean="0">
                          <a:effectLst/>
                        </a:rPr>
                        <a:t>schtasks</a:t>
                      </a:r>
                      <a:r>
                        <a:rPr lang="en-US" sz="1800" dirty="0" smtClean="0">
                          <a:effectLst/>
                        </a:rPr>
                        <a:t> in Windows environments, using at requires that the Task Scheduler service be running, and the user to be logged on as a member of the local Administrators group.</a:t>
                      </a:r>
                    </a:p>
                    <a:p>
                      <a:pPr marL="342900" indent="-342900" fontAlgn="t">
                        <a:buFont typeface="Wingdings" panose="05000000000000000000" pitchFamily="2" charset="2"/>
                        <a:buChar char="n"/>
                      </a:pPr>
                      <a:r>
                        <a:rPr lang="zh-TW" altLang="en-US" sz="1800" dirty="0" smtClean="0">
                          <a:effectLst/>
                        </a:rPr>
                        <a:t>攻擊者可能會濫用</a:t>
                      </a:r>
                      <a:r>
                        <a:rPr lang="en-US" altLang="zh-TW" sz="1800" dirty="0" smtClean="0">
                          <a:effectLst/>
                        </a:rPr>
                        <a:t>at</a:t>
                      </a:r>
                      <a:r>
                        <a:rPr lang="zh-TW" altLang="en-US" sz="1800" dirty="0" smtClean="0">
                          <a:effectLst/>
                        </a:rPr>
                        <a:t>實用程式來執行任務調度，以初始或重複執行惡意程式碼。</a:t>
                      </a:r>
                      <a:r>
                        <a:rPr lang="en-US" altLang="zh-TW" sz="1800" dirty="0" smtClean="0">
                          <a:effectLst/>
                        </a:rPr>
                        <a:t>at</a:t>
                      </a:r>
                      <a:r>
                        <a:rPr lang="zh-TW" altLang="en-US" sz="1800" dirty="0" smtClean="0">
                          <a:effectLst/>
                        </a:rPr>
                        <a:t>實用程式以 </a:t>
                      </a:r>
                      <a:r>
                        <a:rPr lang="en-US" altLang="zh-TW" sz="1800" dirty="0" smtClean="0">
                          <a:effectLst/>
                        </a:rPr>
                        <a:t>Windows</a:t>
                      </a:r>
                      <a:r>
                        <a:rPr lang="zh-TW" altLang="en-US" sz="1800" dirty="0" smtClean="0">
                          <a:effectLst/>
                        </a:rPr>
                        <a:t>、</a:t>
                      </a:r>
                      <a:r>
                        <a:rPr lang="en-US" altLang="zh-TW" sz="1800" dirty="0" smtClean="0">
                          <a:effectLst/>
                        </a:rPr>
                        <a:t>Linux </a:t>
                      </a:r>
                      <a:r>
                        <a:rPr lang="zh-TW" altLang="en-US" sz="1800" dirty="0" smtClean="0">
                          <a:effectLst/>
                        </a:rPr>
                        <a:t>和 </a:t>
                      </a:r>
                      <a:r>
                        <a:rPr lang="en-US" altLang="zh-TW" sz="1800" dirty="0" err="1" smtClean="0">
                          <a:effectLst/>
                        </a:rPr>
                        <a:t>macOS</a:t>
                      </a:r>
                      <a:r>
                        <a:rPr lang="en-US" altLang="zh-TW" sz="1800" dirty="0" smtClean="0">
                          <a:effectLst/>
                        </a:rPr>
                        <a:t> </a:t>
                      </a:r>
                      <a:r>
                        <a:rPr lang="zh-TW" altLang="en-US" sz="1800" dirty="0" smtClean="0">
                          <a:effectLst/>
                        </a:rPr>
                        <a:t>中的可執行檔案存在，用於在指定時間和日期安排任務。儘管在 </a:t>
                      </a:r>
                      <a:r>
                        <a:rPr lang="en-US" altLang="zh-TW" sz="1800" dirty="0" smtClean="0">
                          <a:effectLst/>
                        </a:rPr>
                        <a:t>Windows </a:t>
                      </a:r>
                      <a:r>
                        <a:rPr lang="zh-TW" altLang="en-US" sz="1800" dirty="0" smtClean="0">
                          <a:effectLst/>
                        </a:rPr>
                        <a:t>環境中已棄用</a:t>
                      </a:r>
                      <a:r>
                        <a:rPr lang="en-US" altLang="zh-TW" sz="1800" dirty="0" smtClean="0">
                          <a:effectLst/>
                        </a:rPr>
                        <a:t>Scheduled Task</a:t>
                      </a:r>
                      <a:r>
                        <a:rPr lang="zh-TW" altLang="en-US" sz="1800" dirty="0" smtClean="0">
                          <a:effectLst/>
                        </a:rPr>
                        <a:t>的</a:t>
                      </a:r>
                      <a:r>
                        <a:rPr lang="en-US" altLang="zh-TW" sz="1800" dirty="0" err="1" smtClean="0">
                          <a:effectLst/>
                        </a:rPr>
                        <a:t>schtasks</a:t>
                      </a:r>
                      <a:r>
                        <a:rPr lang="en-US" altLang="zh-TW" sz="1800" dirty="0" smtClean="0">
                          <a:effectLst/>
                        </a:rPr>
                        <a:t> </a:t>
                      </a:r>
                      <a:r>
                        <a:rPr lang="zh-TW" altLang="en-US" sz="1800" dirty="0" smtClean="0">
                          <a:effectLst/>
                        </a:rPr>
                        <a:t>，但使用</a:t>
                      </a:r>
                      <a:r>
                        <a:rPr lang="en-US" altLang="zh-TW" sz="1800" dirty="0" smtClean="0">
                          <a:effectLst/>
                        </a:rPr>
                        <a:t>at</a:t>
                      </a:r>
                      <a:r>
                        <a:rPr lang="zh-TW" altLang="en-US" sz="1800" dirty="0" smtClean="0">
                          <a:effectLst/>
                        </a:rPr>
                        <a:t>要求任務排程器服務正在執行，且使用者以本機管理員群組成員的身分登入。</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331283260"/>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9974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21208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pPr/>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529443244"/>
              </p:ext>
            </p:extLst>
          </p:nvPr>
        </p:nvGraphicFramePr>
        <p:xfrm>
          <a:off x="0" y="768243"/>
          <a:ext cx="12192001" cy="362712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Cron</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克朗</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a:t>
                      </a:r>
                      <a:r>
                        <a:rPr lang="en-US" sz="1800" dirty="0" err="1" smtClean="0">
                          <a:effectLst/>
                        </a:rPr>
                        <a:t>cron</a:t>
                      </a:r>
                      <a:r>
                        <a:rPr lang="en-US" sz="1800" dirty="0" smtClean="0">
                          <a:effectLst/>
                        </a:rPr>
                        <a:t> utility to perform task scheduling for initial or recurring execution of malicious code. The </a:t>
                      </a:r>
                      <a:r>
                        <a:rPr lang="en-US" sz="1800" dirty="0" err="1" smtClean="0">
                          <a:effectLst/>
                        </a:rPr>
                        <a:t>cron</a:t>
                      </a:r>
                      <a:r>
                        <a:rPr lang="en-US" sz="1800" dirty="0" smtClean="0">
                          <a:effectLst/>
                        </a:rPr>
                        <a:t> utility is a time-based job scheduler for Unix-like operating systems. The </a:t>
                      </a:r>
                      <a:r>
                        <a:rPr lang="en-US" sz="1800" dirty="0" err="1" smtClean="0">
                          <a:effectLst/>
                        </a:rPr>
                        <a:t>crontab</a:t>
                      </a:r>
                      <a:r>
                        <a:rPr lang="en-US" sz="1800" dirty="0" smtClean="0">
                          <a:effectLst/>
                        </a:rPr>
                        <a:t> file contains the schedule of </a:t>
                      </a:r>
                      <a:r>
                        <a:rPr lang="en-US" sz="1800" dirty="0" err="1" smtClean="0">
                          <a:effectLst/>
                        </a:rPr>
                        <a:t>cron</a:t>
                      </a:r>
                      <a:r>
                        <a:rPr lang="en-US" sz="1800" dirty="0" smtClean="0">
                          <a:effectLst/>
                        </a:rPr>
                        <a:t> entries to be run and the specified times for execution. Any </a:t>
                      </a:r>
                      <a:r>
                        <a:rPr lang="en-US" sz="1800" dirty="0" err="1" smtClean="0">
                          <a:effectLst/>
                        </a:rPr>
                        <a:t>crontab</a:t>
                      </a:r>
                      <a:r>
                        <a:rPr lang="en-US" sz="1800" dirty="0" smtClean="0">
                          <a:effectLst/>
                        </a:rPr>
                        <a:t> files are stored in operating system-specific file paths.</a:t>
                      </a:r>
                    </a:p>
                    <a:p>
                      <a:pPr marL="342900" indent="-342900" fontAlgn="t">
                        <a:buFont typeface="Wingdings" panose="05000000000000000000" pitchFamily="2" charset="2"/>
                        <a:buChar char="n"/>
                      </a:pPr>
                      <a:r>
                        <a:rPr lang="zh-TW" altLang="en-US" sz="1800" dirty="0" smtClean="0">
                          <a:effectLst/>
                        </a:rPr>
                        <a:t>攻擊者可能會濫用該</a:t>
                      </a:r>
                      <a:r>
                        <a:rPr lang="en-US" altLang="zh-TW" sz="1800" dirty="0" err="1" smtClean="0">
                          <a:effectLst/>
                        </a:rPr>
                        <a:t>cron</a:t>
                      </a:r>
                      <a:r>
                        <a:rPr lang="zh-TW" altLang="en-US" sz="1800" dirty="0" smtClean="0">
                          <a:effectLst/>
                        </a:rPr>
                        <a:t>實用程式來執行任務調度，以初始或重複執行惡意程式碼。該</a:t>
                      </a:r>
                      <a:r>
                        <a:rPr lang="en-US" altLang="zh-TW" sz="1800" dirty="0" err="1" smtClean="0">
                          <a:effectLst/>
                        </a:rPr>
                        <a:t>cron</a:t>
                      </a:r>
                      <a:r>
                        <a:rPr lang="zh-TW" altLang="en-US" sz="1800" dirty="0" smtClean="0">
                          <a:effectLst/>
                        </a:rPr>
                        <a:t>實用程式是用於類別 </a:t>
                      </a:r>
                      <a:r>
                        <a:rPr lang="en-US" altLang="zh-TW" sz="1800" dirty="0" smtClean="0">
                          <a:effectLst/>
                        </a:rPr>
                        <a:t>Unix </a:t>
                      </a:r>
                      <a:r>
                        <a:rPr lang="zh-TW" altLang="en-US" sz="1800" dirty="0" smtClean="0">
                          <a:effectLst/>
                        </a:rPr>
                        <a:t>作業系統的基於時間的作業排程器。該 </a:t>
                      </a:r>
                      <a:r>
                        <a:rPr lang="en-US" altLang="zh-TW" sz="1800" dirty="0" err="1" smtClean="0">
                          <a:effectLst/>
                        </a:rPr>
                        <a:t>crontab</a:t>
                      </a:r>
                      <a:r>
                        <a:rPr lang="zh-TW" altLang="en-US" sz="1800" dirty="0" smtClean="0">
                          <a:effectLst/>
                        </a:rPr>
                        <a:t>檔案包含要執行的 </a:t>
                      </a:r>
                      <a:r>
                        <a:rPr lang="en-US" altLang="zh-TW" sz="1800" dirty="0" err="1" smtClean="0">
                          <a:effectLst/>
                        </a:rPr>
                        <a:t>cron</a:t>
                      </a:r>
                      <a:r>
                        <a:rPr lang="en-US" altLang="zh-TW" sz="1800" dirty="0" smtClean="0">
                          <a:effectLst/>
                        </a:rPr>
                        <a:t> </a:t>
                      </a:r>
                      <a:r>
                        <a:rPr lang="zh-TW" altLang="en-US" sz="1800" dirty="0" smtClean="0">
                          <a:effectLst/>
                        </a:rPr>
                        <a:t>條目的計畫以及指定的執行時間。所有</a:t>
                      </a:r>
                      <a:r>
                        <a:rPr lang="en-US" altLang="zh-TW" sz="1800" dirty="0" err="1" smtClean="0">
                          <a:effectLst/>
                        </a:rPr>
                        <a:t>crontab</a:t>
                      </a:r>
                      <a:r>
                        <a:rPr lang="zh-TW" altLang="en-US" sz="1800" dirty="0" smtClean="0">
                          <a:effectLst/>
                        </a:rPr>
                        <a:t>檔案都儲存在作業系統特定的檔案路徑中。</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4237149618"/>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25929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372469105"/>
              </p:ext>
            </p:extLst>
          </p:nvPr>
        </p:nvGraphicFramePr>
        <p:xfrm>
          <a:off x="0" y="768243"/>
          <a:ext cx="12192001" cy="499872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Scheduled </a:t>
                      </a:r>
                      <a:r>
                        <a:rPr lang="en-US" altLang="zh-TW" sz="1800" b="0" i="0" u="none" strike="noStrike" kern="1200" dirty="0" smtClean="0">
                          <a:solidFill>
                            <a:schemeClr val="tx1"/>
                          </a:solidFill>
                          <a:effectLst/>
                          <a:latin typeface="+mn-lt"/>
                          <a:ea typeface="+mn-ea"/>
                          <a:cs typeface="+mn-cs"/>
                          <a:hlinkClick r:id="rId3"/>
                        </a:rPr>
                        <a:t>Task</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計劃任務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the Windows Task Scheduler to perform task scheduling for initial or recurring execution of malicious code. There are multiple ways to access the Task Scheduler in Windows. The </a:t>
                      </a:r>
                      <a:r>
                        <a:rPr lang="en-US" sz="1800" dirty="0" err="1" smtClean="0">
                          <a:effectLst/>
                        </a:rPr>
                        <a:t>schtasks</a:t>
                      </a:r>
                      <a:r>
                        <a:rPr lang="en-US" sz="1800" dirty="0" smtClean="0">
                          <a:effectLst/>
                        </a:rPr>
                        <a:t> utility can be run directly on the command line, or the Task Scheduler can be opened through the GUI within the Administrator Tools section of the Control Panel. In some cases, adversaries have used a .NET wrapper for the Windows Task Scheduler, and alternatively, adversaries have used the Windows netapi32 library to create a scheduled task.</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smtClean="0">
                          <a:effectLst/>
                        </a:rPr>
                        <a:t>Windows </a:t>
                      </a:r>
                      <a:r>
                        <a:rPr lang="zh-TW" altLang="en-US" sz="1800" dirty="0" smtClean="0">
                          <a:effectLst/>
                        </a:rPr>
                        <a:t>任務計劃程式來執行任務規劃，以初始或重複執行惡意程式碼。有多種方法可以存取 </a:t>
                      </a:r>
                      <a:r>
                        <a:rPr lang="en-US" altLang="zh-TW" sz="1800" dirty="0" smtClean="0">
                          <a:effectLst/>
                        </a:rPr>
                        <a:t>Windows </a:t>
                      </a:r>
                      <a:r>
                        <a:rPr lang="zh-TW" altLang="en-US" sz="1800" dirty="0" smtClean="0">
                          <a:effectLst/>
                        </a:rPr>
                        <a:t>中的任務計劃程式。</a:t>
                      </a:r>
                      <a:r>
                        <a:rPr lang="en-US" altLang="zh-TW" sz="1800" dirty="0" err="1" smtClean="0">
                          <a:effectLst/>
                        </a:rPr>
                        <a:t>schtasks</a:t>
                      </a:r>
                      <a:r>
                        <a:rPr lang="zh-TW" altLang="en-US" sz="1800" dirty="0" smtClean="0">
                          <a:effectLst/>
                        </a:rPr>
                        <a:t>實用程式可以直接在命令列上執行，也可以透過控制面板的管理員工具部分中的 </a:t>
                      </a:r>
                      <a:r>
                        <a:rPr lang="en-US" altLang="zh-TW" sz="1800" dirty="0" smtClean="0">
                          <a:effectLst/>
                        </a:rPr>
                        <a:t>GUI </a:t>
                      </a:r>
                      <a:r>
                        <a:rPr lang="zh-TW" altLang="en-US" sz="1800" dirty="0" smtClean="0">
                          <a:effectLst/>
                        </a:rPr>
                        <a:t>開啟任務排程器。在某些情況下，攻擊者使用 </a:t>
                      </a:r>
                      <a:r>
                        <a:rPr lang="en-US" altLang="zh-TW" sz="1800" dirty="0" smtClean="0">
                          <a:effectLst/>
                        </a:rPr>
                        <a:t>Windows </a:t>
                      </a:r>
                      <a:r>
                        <a:rPr lang="zh-TW" altLang="en-US" sz="1800" dirty="0" smtClean="0">
                          <a:effectLst/>
                        </a:rPr>
                        <a:t>工作排程器的 </a:t>
                      </a:r>
                      <a:r>
                        <a:rPr lang="en-US" altLang="zh-TW" sz="1800" dirty="0" smtClean="0">
                          <a:effectLst/>
                        </a:rPr>
                        <a:t>.NET </a:t>
                      </a:r>
                      <a:r>
                        <a:rPr lang="zh-TW" altLang="en-US" sz="1800" dirty="0" smtClean="0">
                          <a:effectLst/>
                        </a:rPr>
                        <a:t>包裝器，或使用 </a:t>
                      </a:r>
                      <a:r>
                        <a:rPr lang="en-US" altLang="zh-TW" sz="1800" dirty="0" smtClean="0">
                          <a:effectLst/>
                        </a:rPr>
                        <a:t>Windows netapi32 </a:t>
                      </a:r>
                      <a:r>
                        <a:rPr lang="zh-TW" altLang="en-US" sz="1800" dirty="0" smtClean="0">
                          <a:effectLst/>
                        </a:rPr>
                        <a:t>程式庫來建立排程任務。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3039967100"/>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41984100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4425144"/>
              </p:ext>
            </p:extLst>
          </p:nvPr>
        </p:nvGraphicFramePr>
        <p:xfrm>
          <a:off x="0" y="768243"/>
          <a:ext cx="12192001" cy="472440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Systemd</a:t>
                      </a:r>
                      <a:r>
                        <a:rPr lang="en-US" altLang="zh-TW"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Timers</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系統定時器</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a:t>
                      </a:r>
                      <a:r>
                        <a:rPr lang="en-US" sz="1800" dirty="0" err="1" smtClean="0">
                          <a:effectLst/>
                        </a:rPr>
                        <a:t>systemd</a:t>
                      </a:r>
                      <a:r>
                        <a:rPr lang="en-US" sz="1800" dirty="0" smtClean="0">
                          <a:effectLst/>
                        </a:rPr>
                        <a:t> timers to perform task scheduling for initial or recurring execution of malicious code. </a:t>
                      </a:r>
                      <a:r>
                        <a:rPr lang="en-US" sz="1800" dirty="0" err="1" smtClean="0">
                          <a:effectLst/>
                        </a:rPr>
                        <a:t>Systemd</a:t>
                      </a:r>
                      <a:r>
                        <a:rPr lang="en-US" sz="1800" dirty="0" smtClean="0">
                          <a:effectLst/>
                        </a:rPr>
                        <a:t> timers are unit files with file extension .timer that control services. Timers can be set to run on a calendar event or after a time span relative to a starting point. They can be used as an alternative to </a:t>
                      </a:r>
                      <a:r>
                        <a:rPr lang="en-US" sz="1800" dirty="0" err="1" smtClean="0">
                          <a:effectLst/>
                        </a:rPr>
                        <a:t>Cron</a:t>
                      </a:r>
                      <a:r>
                        <a:rPr lang="en-US" sz="1800" dirty="0" smtClean="0">
                          <a:effectLst/>
                        </a:rPr>
                        <a:t> in Linux environments. </a:t>
                      </a:r>
                      <a:r>
                        <a:rPr lang="en-US" sz="1800" dirty="0" err="1" smtClean="0">
                          <a:effectLst/>
                        </a:rPr>
                        <a:t>Systemd</a:t>
                      </a:r>
                      <a:r>
                        <a:rPr lang="en-US" sz="1800" dirty="0" smtClean="0">
                          <a:effectLst/>
                        </a:rPr>
                        <a:t> timers may be activated remotely via the </a:t>
                      </a:r>
                      <a:r>
                        <a:rPr lang="en-US" sz="1800" dirty="0" err="1" smtClean="0">
                          <a:effectLst/>
                        </a:rPr>
                        <a:t>systemctl</a:t>
                      </a:r>
                      <a:r>
                        <a:rPr lang="en-US" sz="1800" dirty="0" smtClean="0">
                          <a:effectLst/>
                        </a:rPr>
                        <a:t> command line utility, which operates over SSH.</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err="1" smtClean="0">
                          <a:effectLst/>
                        </a:rPr>
                        <a:t>systemd</a:t>
                      </a:r>
                      <a:r>
                        <a:rPr lang="en-US" altLang="zh-TW" sz="1800" dirty="0" smtClean="0">
                          <a:effectLst/>
                        </a:rPr>
                        <a:t> </a:t>
                      </a:r>
                      <a:r>
                        <a:rPr lang="zh-TW" altLang="en-US" sz="1800" dirty="0" smtClean="0">
                          <a:effectLst/>
                        </a:rPr>
                        <a:t>計時器來執行任務調度，以初始或重複執行惡意程式碼。</a:t>
                      </a:r>
                      <a:r>
                        <a:rPr lang="en-US" altLang="zh-TW" sz="1800" dirty="0" err="1" smtClean="0">
                          <a:effectLst/>
                        </a:rPr>
                        <a:t>Systemd</a:t>
                      </a:r>
                      <a:r>
                        <a:rPr lang="en-US" altLang="zh-TW" sz="1800" dirty="0" smtClean="0">
                          <a:effectLst/>
                        </a:rPr>
                        <a:t> </a:t>
                      </a:r>
                      <a:r>
                        <a:rPr lang="zh-TW" altLang="en-US" sz="1800" dirty="0" smtClean="0">
                          <a:effectLst/>
                        </a:rPr>
                        <a:t>計時器是具有</a:t>
                      </a:r>
                      <a:r>
                        <a:rPr lang="en-US" altLang="zh-TW" sz="1800" dirty="0" smtClean="0">
                          <a:effectLst/>
                        </a:rPr>
                        <a:t>.timer</a:t>
                      </a:r>
                      <a:r>
                        <a:rPr lang="zh-TW" altLang="en-US" sz="1800" dirty="0" smtClean="0">
                          <a:effectLst/>
                        </a:rPr>
                        <a:t>控制服務的檔案副檔名的單元檔案。計時器可以設定在日曆事件上運行或在相對於起始點的時間跨度之後運行。它們可以用作</a:t>
                      </a:r>
                      <a:r>
                        <a:rPr lang="en-US" altLang="zh-TW" sz="1800" dirty="0" smtClean="0">
                          <a:effectLst/>
                        </a:rPr>
                        <a:t>Linux </a:t>
                      </a:r>
                      <a:r>
                        <a:rPr lang="zh-TW" altLang="en-US" sz="1800" dirty="0" smtClean="0">
                          <a:effectLst/>
                        </a:rPr>
                        <a:t>環境中</a:t>
                      </a:r>
                      <a:r>
                        <a:rPr lang="en-US" altLang="zh-TW" sz="1800" dirty="0" err="1" smtClean="0">
                          <a:effectLst/>
                        </a:rPr>
                        <a:t>Cron</a:t>
                      </a:r>
                      <a:r>
                        <a:rPr lang="zh-TW" altLang="en-US" sz="1800" dirty="0" smtClean="0">
                          <a:effectLst/>
                        </a:rPr>
                        <a:t>的替代方案。</a:t>
                      </a:r>
                      <a:r>
                        <a:rPr lang="en-US" altLang="zh-TW" sz="1800" dirty="0" err="1" smtClean="0">
                          <a:effectLst/>
                        </a:rPr>
                        <a:t>Systemd</a:t>
                      </a:r>
                      <a:r>
                        <a:rPr lang="en-US" altLang="zh-TW" sz="1800" dirty="0" smtClean="0">
                          <a:effectLst/>
                        </a:rPr>
                        <a:t> </a:t>
                      </a:r>
                      <a:r>
                        <a:rPr lang="zh-TW" altLang="en-US" sz="1800" dirty="0" smtClean="0">
                          <a:effectLst/>
                        </a:rPr>
                        <a:t>計時器可以透過命令列實用程式遠端激活</a:t>
                      </a:r>
                      <a:r>
                        <a:rPr lang="en-US" altLang="zh-TW" sz="1800" dirty="0" err="1" smtClean="0">
                          <a:effectLst/>
                        </a:rPr>
                        <a:t>systemctl</a:t>
                      </a:r>
                      <a:r>
                        <a:rPr lang="zh-TW" altLang="en-US" sz="1800" dirty="0" smtClean="0">
                          <a:effectLst/>
                        </a:rPr>
                        <a:t>，該實用程式透過</a:t>
                      </a:r>
                      <a:r>
                        <a:rPr lang="en-US" altLang="zh-TW" sz="1800" dirty="0" smtClean="0">
                          <a:effectLst/>
                        </a:rPr>
                        <a:t>SSH</a:t>
                      </a:r>
                      <a:r>
                        <a:rPr lang="zh-TW" altLang="en-US" sz="1800" dirty="0" smtClean="0">
                          <a:effectLst/>
                        </a:rPr>
                        <a:t>運作。</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38840952"/>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1576198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43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44115198"/>
              </p:ext>
            </p:extLst>
          </p:nvPr>
        </p:nvGraphicFramePr>
        <p:xfrm>
          <a:off x="0" y="768243"/>
          <a:ext cx="12192001" cy="4450080"/>
        </p:xfrm>
        <a:graphic>
          <a:graphicData uri="http://schemas.openxmlformats.org/drawingml/2006/table">
            <a:tbl>
              <a:tblPr/>
              <a:tblGrid>
                <a:gridCol w="1432193">
                  <a:extLst>
                    <a:ext uri="{9D8B030D-6E8A-4147-A177-3AD203B41FA5}">
                      <a16:colId xmlns:a16="http://schemas.microsoft.com/office/drawing/2014/main" val="2340207979"/>
                    </a:ext>
                  </a:extLst>
                </a:gridCol>
                <a:gridCol w="3227942">
                  <a:extLst>
                    <a:ext uri="{9D8B030D-6E8A-4147-A177-3AD203B41FA5}">
                      <a16:colId xmlns:a16="http://schemas.microsoft.com/office/drawing/2014/main" val="3916782922"/>
                    </a:ext>
                  </a:extLst>
                </a:gridCol>
                <a:gridCol w="7531866">
                  <a:extLst>
                    <a:ext uri="{9D8B030D-6E8A-4147-A177-3AD203B41FA5}">
                      <a16:colId xmlns:a16="http://schemas.microsoft.com/office/drawing/2014/main" val="39079983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algn="l" fontAlgn="b"/>
                      <a:r>
                        <a:rPr lang="en-US" sz="2000" dirty="0" smtClean="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Container Orchestration </a:t>
                      </a:r>
                      <a:r>
                        <a:rPr lang="en-US" altLang="zh-TW" sz="1800" b="0" i="0" u="none" strike="noStrike" kern="1200" dirty="0" smtClean="0">
                          <a:solidFill>
                            <a:schemeClr val="tx1"/>
                          </a:solidFill>
                          <a:effectLst/>
                          <a:latin typeface="+mn-lt"/>
                          <a:ea typeface="+mn-ea"/>
                          <a:cs typeface="+mn-cs"/>
                          <a:hlinkClick r:id="rId3"/>
                        </a:rPr>
                        <a:t>Job</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容器編排作業</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tc>
                  <a:txBody>
                    <a:bodyPr/>
                    <a:lstStyle/>
                    <a:p>
                      <a:pPr marL="342900" indent="-342900" fontAlgn="t">
                        <a:buFont typeface="Wingdings" panose="05000000000000000000" pitchFamily="2" charset="2"/>
                        <a:buChar char="n"/>
                      </a:pPr>
                      <a:r>
                        <a:rPr lang="en-US" sz="1800" dirty="0" smtClean="0">
                          <a:effectLst/>
                        </a:rPr>
                        <a:t>Adversaries may abuse task scheduling functionality provided by container orchestration tools such as Kubernetes to schedule deployment of containers configured to execute malicious code. Container orchestration jobs run these automated tasks at a specific date and time, similar to </a:t>
                      </a:r>
                      <a:r>
                        <a:rPr lang="en-US" sz="1800" dirty="0" err="1" smtClean="0">
                          <a:effectLst/>
                        </a:rPr>
                        <a:t>cron</a:t>
                      </a:r>
                      <a:r>
                        <a:rPr lang="en-US" sz="1800" dirty="0" smtClean="0">
                          <a:effectLst/>
                        </a:rPr>
                        <a:t> jobs on a Linux system. Deployments of this type can also be configured to maintain a quantity of containers over time, automating the process of maintaining persistence within a cluster.</a:t>
                      </a:r>
                    </a:p>
                    <a:p>
                      <a:pPr marL="342900" indent="-342900" fontAlgn="t">
                        <a:buFont typeface="Wingdings" panose="05000000000000000000" pitchFamily="2" charset="2"/>
                        <a:buChar char="n"/>
                      </a:pPr>
                      <a:r>
                        <a:rPr lang="zh-TW" altLang="en-US" sz="1800" dirty="0" smtClean="0">
                          <a:effectLst/>
                        </a:rPr>
                        <a:t>攻擊者可能會濫用 </a:t>
                      </a:r>
                      <a:r>
                        <a:rPr lang="en-US" altLang="zh-TW" sz="1800" dirty="0" smtClean="0">
                          <a:effectLst/>
                        </a:rPr>
                        <a:t>Kubernetes </a:t>
                      </a:r>
                      <a:r>
                        <a:rPr lang="zh-TW" altLang="en-US" sz="1800" dirty="0" smtClean="0">
                          <a:effectLst/>
                        </a:rPr>
                        <a:t>等容器編排工具提供的任務排程功能來調度配置為執行惡意程式碼的容器的部署。容器編排作業在特定日期和時間執行這些自動化任務，類似於 </a:t>
                      </a:r>
                      <a:r>
                        <a:rPr lang="en-US" altLang="zh-TW" sz="1800" dirty="0" smtClean="0">
                          <a:effectLst/>
                        </a:rPr>
                        <a:t>Linux </a:t>
                      </a:r>
                      <a:r>
                        <a:rPr lang="zh-TW" altLang="en-US" sz="1800" dirty="0" smtClean="0">
                          <a:effectLst/>
                        </a:rPr>
                        <a:t>系統上的 </a:t>
                      </a:r>
                      <a:r>
                        <a:rPr lang="en-US" altLang="zh-TW" sz="1800" dirty="0" err="1" smtClean="0">
                          <a:effectLst/>
                        </a:rPr>
                        <a:t>cron</a:t>
                      </a:r>
                      <a:r>
                        <a:rPr lang="en-US" altLang="zh-TW" sz="1800" dirty="0" smtClean="0">
                          <a:effectLst/>
                        </a:rPr>
                        <a:t> </a:t>
                      </a:r>
                      <a:r>
                        <a:rPr lang="zh-TW" altLang="en-US" sz="1800" dirty="0" smtClean="0">
                          <a:effectLst/>
                        </a:rPr>
                        <a:t>作業。這種類型的部署還可以配置為隨著時間的推移維護一定數量的容器，從而自動化維護叢集內持久性的過程。</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D4F2"/>
                    </a:solidFill>
                  </a:tcPr>
                </a:tc>
                <a:extLst>
                  <a:ext uri="{0D108BD9-81ED-4DB2-BD59-A6C34878D82A}">
                    <a16:rowId xmlns:a16="http://schemas.microsoft.com/office/drawing/2014/main" val="2374142529"/>
                  </a:ext>
                </a:extLst>
              </a:tr>
            </a:tbl>
          </a:graphicData>
        </a:graphic>
      </p:graphicFrame>
      <p:sp>
        <p:nvSpPr>
          <p:cNvPr id="8" name="矩形 7"/>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Tree>
    <p:extLst>
      <p:ext uri="{BB962C8B-B14F-4D97-AF65-F5344CB8AC3E}">
        <p14:creationId xmlns:p14="http://schemas.microsoft.com/office/powerpoint/2010/main" val="33231507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43783661"/>
              </p:ext>
            </p:extLst>
          </p:nvPr>
        </p:nvGraphicFramePr>
        <p:xfrm>
          <a:off x="146223" y="910709"/>
          <a:ext cx="11804985" cy="553415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S1052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DEADEYE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en-US" altLang="zh-TW" sz="1800" b="0" i="0" kern="1200" dirty="0" smtClean="0">
                          <a:solidFill>
                            <a:schemeClr val="tx1"/>
                          </a:solidFill>
                          <a:effectLst/>
                          <a:latin typeface="+mn-lt"/>
                          <a:ea typeface="+mn-ea"/>
                          <a:cs typeface="+mn-cs"/>
                        </a:rPr>
                        <a:t> has used the scheduled tasks </a:t>
                      </a:r>
                      <a:r>
                        <a:rPr lang="en-US" altLang="zh-TW" sz="1600" dirty="0" smtClean="0">
                          <a:solidFill>
                            <a:srgbClr val="FF0000"/>
                          </a:solidFill>
                        </a:rPr>
                        <a:t>\Microsoft\Windows\PLA\Server Manager Performance</a:t>
                      </a:r>
                      <a:r>
                        <a:rPr lang="zh-TW" altLang="en-US" sz="1600" dirty="0" smtClean="0">
                          <a:solidFill>
                            <a:srgbClr val="FF0000"/>
                          </a:solidFill>
                        </a:rPr>
                        <a:t> </a:t>
                      </a:r>
                      <a:r>
                        <a:rPr lang="en-US" altLang="zh-TW" sz="1600" dirty="0" smtClean="0">
                          <a:solidFill>
                            <a:srgbClr val="FF0000"/>
                          </a:solidFill>
                        </a:rPr>
                        <a:t>Monitor</a:t>
                      </a:r>
                      <a:r>
                        <a:rPr lang="en-US" altLang="zh-TW" sz="1800" b="0" i="0" kern="1200" dirty="0" smtClean="0">
                          <a:solidFill>
                            <a:schemeClr val="tx1"/>
                          </a:solidFill>
                          <a:effectLst/>
                          <a:latin typeface="+mn-lt"/>
                          <a:ea typeface="+mn-ea"/>
                          <a:cs typeface="+mn-cs"/>
                        </a:rPr>
                        <a:t>,</a:t>
                      </a:r>
                      <a:r>
                        <a:rPr lang="en-US" altLang="zh-TW" sz="1800" b="0" i="0" kern="1200" dirty="0" smtClean="0">
                          <a:solidFill>
                            <a:srgbClr val="7030A0"/>
                          </a:solidFill>
                          <a:effectLst/>
                          <a:latin typeface="+mn-lt"/>
                          <a:ea typeface="+mn-ea"/>
                          <a:cs typeface="+mn-cs"/>
                        </a:rPr>
                        <a:t> </a:t>
                      </a:r>
                      <a:r>
                        <a:rPr lang="en-US" altLang="zh-TW" sz="1600" dirty="0" smtClean="0">
                          <a:solidFill>
                            <a:srgbClr val="7030A0"/>
                          </a:solidFill>
                        </a:rPr>
                        <a:t>\Microsoft\Windows\</a:t>
                      </a:r>
                      <a:r>
                        <a:rPr lang="en-US" altLang="zh-TW" sz="1600" dirty="0" err="1" smtClean="0">
                          <a:solidFill>
                            <a:srgbClr val="7030A0"/>
                          </a:solidFill>
                        </a:rPr>
                        <a:t>Ras</a:t>
                      </a:r>
                      <a:r>
                        <a:rPr lang="en-US" altLang="zh-TW" sz="1600" dirty="0" smtClean="0">
                          <a:solidFill>
                            <a:srgbClr val="7030A0"/>
                          </a:solidFill>
                        </a:rPr>
                        <a:t>\</a:t>
                      </a:r>
                      <a:r>
                        <a:rPr lang="en-US" altLang="zh-TW" sz="1600" dirty="0" err="1" smtClean="0">
                          <a:solidFill>
                            <a:srgbClr val="7030A0"/>
                          </a:solidFill>
                        </a:rPr>
                        <a:t>ManagerMobility</a:t>
                      </a:r>
                      <a:r>
                        <a:rPr lang="en-US" altLang="zh-TW" sz="1800" b="0" i="0" kern="1200" dirty="0" smtClean="0">
                          <a:solidFill>
                            <a:schemeClr val="tx1"/>
                          </a:solidFill>
                          <a:effectLst/>
                          <a:latin typeface="+mn-lt"/>
                          <a:ea typeface="+mn-ea"/>
                          <a:cs typeface="+mn-cs"/>
                        </a:rPr>
                        <a:t>, </a:t>
                      </a:r>
                      <a:r>
                        <a:rPr lang="en-US" altLang="zh-TW" sz="1600" dirty="0" smtClean="0">
                          <a:solidFill>
                            <a:srgbClr val="92D050"/>
                          </a:solidFill>
                        </a:rPr>
                        <a:t>\Microsoft\Windows\WDI\</a:t>
                      </a:r>
                      <a:r>
                        <a:rPr lang="en-US" altLang="zh-TW" sz="1600" dirty="0" err="1" smtClean="0">
                          <a:solidFill>
                            <a:srgbClr val="92D050"/>
                          </a:solidFill>
                        </a:rPr>
                        <a:t>SrvSetupResults</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00B0F0"/>
                          </a:solidFill>
                          <a:effectLst/>
                          <a:latin typeface="+mn-lt"/>
                          <a:ea typeface="+mn-ea"/>
                          <a:cs typeface="+mn-cs"/>
                        </a:rPr>
                        <a:t>and </a:t>
                      </a:r>
                      <a:r>
                        <a:rPr lang="en-US" altLang="zh-TW" sz="1600" dirty="0" smtClean="0">
                          <a:solidFill>
                            <a:srgbClr val="00B0F0"/>
                          </a:solidFill>
                        </a:rPr>
                        <a:t>\Microsoft\Windows\WDI\</a:t>
                      </a:r>
                      <a:r>
                        <a:rPr lang="en-US" altLang="zh-TW" sz="1600" dirty="0" err="1" smtClean="0">
                          <a:solidFill>
                            <a:srgbClr val="00B0F0"/>
                          </a:solidFill>
                        </a:rPr>
                        <a:t>USOShared</a:t>
                      </a:r>
                      <a:r>
                        <a:rPr lang="en-US" altLang="zh-TW" sz="1800" b="0" i="0" kern="1200" dirty="0" smtClean="0">
                          <a:solidFill>
                            <a:schemeClr val="tx1"/>
                          </a:solidFill>
                          <a:effectLst/>
                          <a:latin typeface="+mn-lt"/>
                          <a:ea typeface="+mn-ea"/>
                          <a:cs typeface="+mn-cs"/>
                        </a:rPr>
                        <a:t> to establish persistence</a:t>
                      </a:r>
                      <a:r>
                        <a:rPr lang="en-US" altLang="zh-TW" sz="16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zh-TW" altLang="en-US" sz="1800" b="0" i="0" kern="1200" dirty="0" smtClean="0">
                          <a:solidFill>
                            <a:schemeClr val="tx1"/>
                          </a:solidFill>
                          <a:effectLst/>
                          <a:latin typeface="+mn-lt"/>
                          <a:ea typeface="+mn-ea"/>
                          <a:cs typeface="+mn-cs"/>
                        </a:rPr>
                        <a:t>使用計劃任務來建立持久性。</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G1006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en-US" altLang="zh-TW" sz="1800" b="0" i="0" kern="1200" dirty="0" smtClean="0">
                          <a:solidFill>
                            <a:schemeClr val="tx1"/>
                          </a:solidFill>
                          <a:effectLst/>
                          <a:latin typeface="+mn-lt"/>
                          <a:ea typeface="+mn-ea"/>
                          <a:cs typeface="+mn-cs"/>
                        </a:rPr>
                        <a:t> used the command </a:t>
                      </a:r>
                      <a:r>
                        <a:rPr lang="en-US" altLang="zh-TW" sz="1600" dirty="0" err="1" smtClean="0">
                          <a:solidFill>
                            <a:srgbClr val="FF0000"/>
                          </a:solidFill>
                        </a:rPr>
                        <a:t>schtasks</a:t>
                      </a:r>
                      <a:r>
                        <a:rPr lang="en-US" altLang="zh-TW" sz="1600" dirty="0" smtClean="0">
                          <a:solidFill>
                            <a:srgbClr val="FF0000"/>
                          </a:solidFill>
                        </a:rPr>
                        <a:t> /Create /SC </a:t>
                      </a:r>
                      <a:r>
                        <a:rPr lang="en-US" altLang="zh-TW" sz="1600" dirty="0" err="1" smtClean="0">
                          <a:solidFill>
                            <a:srgbClr val="FF0000"/>
                          </a:solidFill>
                        </a:rPr>
                        <a:t>ONLOgon</a:t>
                      </a:r>
                      <a:r>
                        <a:rPr lang="en-US" altLang="zh-TW" sz="1600" dirty="0" smtClean="0">
                          <a:solidFill>
                            <a:srgbClr val="FF0000"/>
                          </a:solidFill>
                        </a:rPr>
                        <a:t> /TN </a:t>
                      </a:r>
                      <a:r>
                        <a:rPr lang="en-US" altLang="zh-TW" sz="1600" dirty="0" err="1" smtClean="0">
                          <a:solidFill>
                            <a:srgbClr val="FF0000"/>
                          </a:solidFill>
                        </a:rPr>
                        <a:t>WindowsUpdateCheck</a:t>
                      </a:r>
                      <a:r>
                        <a:rPr lang="en-US" altLang="zh-TW" sz="1600" dirty="0" smtClean="0">
                          <a:solidFill>
                            <a:srgbClr val="FF0000"/>
                          </a:solidFill>
                        </a:rPr>
                        <a:t> /TR "[file path]" /</a:t>
                      </a:r>
                      <a:r>
                        <a:rPr lang="en-US" altLang="zh-TW" sz="1600" dirty="0" err="1" smtClean="0">
                          <a:solidFill>
                            <a:srgbClr val="FF0000"/>
                          </a:solidFill>
                        </a:rPr>
                        <a:t>ru</a:t>
                      </a:r>
                      <a:r>
                        <a:rPr lang="en-US" altLang="zh-TW" sz="1600" dirty="0" smtClean="0">
                          <a:solidFill>
                            <a:srgbClr val="FF0000"/>
                          </a:solidFill>
                        </a:rPr>
                        <a:t> system</a:t>
                      </a:r>
                      <a:r>
                        <a:rPr lang="en-US" altLang="zh-TW" sz="1800" b="0" i="0" kern="1200" dirty="0" smtClean="0">
                          <a:solidFill>
                            <a:schemeClr val="tx1"/>
                          </a:solidFill>
                          <a:effectLst/>
                          <a:latin typeface="+mn-lt"/>
                          <a:ea typeface="+mn-ea"/>
                          <a:cs typeface="+mn-cs"/>
                        </a:rPr>
                        <a:t> for persistence</a:t>
                      </a:r>
                      <a:r>
                        <a:rPr lang="en-US" altLang="zh-TW" sz="1700" b="0" i="0" kern="1200" dirty="0" smtClean="0">
                          <a:solidFill>
                            <a:schemeClr val="tx1"/>
                          </a:solidFill>
                          <a:effectLst/>
                          <a:latin typeface="+mn-lt"/>
                          <a:ea typeface="+mn-ea"/>
                          <a:cs typeface="+mn-cs"/>
                        </a:rPr>
                        <a:t>.</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zh-TW" altLang="en-US" sz="1800" b="0" i="0" kern="1200" dirty="0" smtClean="0">
                          <a:solidFill>
                            <a:schemeClr val="tx1"/>
                          </a:solidFill>
                          <a:effectLst/>
                          <a:latin typeface="+mn-lt"/>
                          <a:ea typeface="+mn-ea"/>
                          <a:cs typeface="+mn-cs"/>
                        </a:rPr>
                        <a:t>使用這個命令是為了續編</a:t>
                      </a:r>
                      <a:r>
                        <a:rPr lang="zh-TW" altLang="en-US" sz="17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S0447</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Lokibot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u="none" strike="noStrike" kern="1200" dirty="0" err="1" smtClean="0">
                          <a:solidFill>
                            <a:schemeClr val="tx1"/>
                          </a:solidFill>
                          <a:effectLst/>
                          <a:latin typeface="+mn-lt"/>
                          <a:ea typeface="+mn-ea"/>
                          <a:cs typeface="+mn-cs"/>
                          <a:hlinkClick r:id="rId4"/>
                        </a:rPr>
                        <a:t>Lokibot</a:t>
                      </a:r>
                      <a:r>
                        <a:rPr lang="en-US" altLang="zh-TW" sz="1800" b="0" i="0" kern="1200" dirty="0" err="1" smtClean="0">
                          <a:solidFill>
                            <a:schemeClr val="tx1"/>
                          </a:solidFill>
                          <a:effectLst/>
                          <a:latin typeface="+mn-lt"/>
                          <a:ea typeface="+mn-ea"/>
                          <a:cs typeface="+mn-cs"/>
                        </a:rPr>
                        <a:t>'s</a:t>
                      </a:r>
                      <a:r>
                        <a:rPr lang="en-US" altLang="zh-TW" sz="1800" b="0" i="0" kern="1200" dirty="0" smtClean="0">
                          <a:solidFill>
                            <a:schemeClr val="tx1"/>
                          </a:solidFill>
                          <a:effectLst/>
                          <a:latin typeface="+mn-lt"/>
                          <a:ea typeface="+mn-ea"/>
                          <a:cs typeface="+mn-cs"/>
                        </a:rPr>
                        <a:t> second stage DLL has set a timer using "</a:t>
                      </a:r>
                      <a:r>
                        <a:rPr lang="en-US" altLang="zh-TW" sz="1800" b="0" i="0" kern="1200" dirty="0" err="1" smtClean="0">
                          <a:solidFill>
                            <a:schemeClr val="tx1"/>
                          </a:solidFill>
                          <a:effectLst/>
                          <a:latin typeface="+mn-lt"/>
                          <a:ea typeface="+mn-ea"/>
                          <a:cs typeface="+mn-cs"/>
                        </a:rPr>
                        <a:t>timeSetEvent</a:t>
                      </a:r>
                      <a:r>
                        <a:rPr lang="en-US" altLang="zh-TW" sz="1800" b="0" i="0" kern="1200" dirty="0" smtClean="0">
                          <a:solidFill>
                            <a:schemeClr val="tx1"/>
                          </a:solidFill>
                          <a:effectLst/>
                          <a:latin typeface="+mn-lt"/>
                          <a:ea typeface="+mn-ea"/>
                          <a:cs typeface="+mn-cs"/>
                        </a:rPr>
                        <a:t>" to schedule its next execution.</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Lokibot</a:t>
                      </a:r>
                      <a:r>
                        <a:rPr lang="zh-TW" altLang="en-US" sz="1800" b="0" i="0" kern="1200" dirty="0" smtClean="0">
                          <a:solidFill>
                            <a:schemeClr val="tx1"/>
                          </a:solidFill>
                          <a:effectLst/>
                          <a:latin typeface="+mn-lt"/>
                          <a:ea typeface="+mn-ea"/>
                          <a:cs typeface="+mn-cs"/>
                        </a:rPr>
                        <a:t>的第二階段 </a:t>
                      </a:r>
                      <a:r>
                        <a:rPr lang="en-US" altLang="zh-TW" sz="1800" b="0" i="0" kern="1200" dirty="0" smtClean="0">
                          <a:solidFill>
                            <a:schemeClr val="tx1"/>
                          </a:solidFill>
                          <a:effectLst/>
                          <a:latin typeface="+mn-lt"/>
                          <a:ea typeface="+mn-ea"/>
                          <a:cs typeface="+mn-cs"/>
                        </a:rPr>
                        <a:t>DLL </a:t>
                      </a:r>
                      <a:r>
                        <a:rPr lang="zh-TW" altLang="en-US" sz="1800" b="0" i="0" kern="1200" dirty="0" smtClean="0">
                          <a:solidFill>
                            <a:schemeClr val="tx1"/>
                          </a:solidFill>
                          <a:effectLst/>
                          <a:latin typeface="+mn-lt"/>
                          <a:ea typeface="+mn-ea"/>
                          <a:cs typeface="+mn-cs"/>
                        </a:rPr>
                        <a:t>使用「</a:t>
                      </a:r>
                      <a:r>
                        <a:rPr lang="en-US" altLang="zh-TW" sz="1800" b="0" i="0" kern="1200" dirty="0" err="1" smtClean="0">
                          <a:solidFill>
                            <a:schemeClr val="tx1"/>
                          </a:solidFill>
                          <a:effectLst/>
                          <a:latin typeface="+mn-lt"/>
                          <a:ea typeface="+mn-ea"/>
                          <a:cs typeface="+mn-cs"/>
                        </a:rPr>
                        <a:t>timeSetEvent</a:t>
                      </a:r>
                      <a:r>
                        <a:rPr lang="zh-TW" altLang="en-US" sz="1800" b="0" i="0" kern="1200" dirty="0" smtClean="0">
                          <a:solidFill>
                            <a:schemeClr val="tx1"/>
                          </a:solidFill>
                          <a:effectLst/>
                          <a:latin typeface="+mn-lt"/>
                          <a:ea typeface="+mn-ea"/>
                          <a:cs typeface="+mn-cs"/>
                        </a:rPr>
                        <a:t>」設定了一個計時器來安排其下一次執行。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Remsec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en-US" altLang="zh-TW" sz="1800" b="0" i="0" kern="1200" dirty="0" smtClean="0">
                          <a:solidFill>
                            <a:schemeClr val="tx1"/>
                          </a:solidFill>
                          <a:effectLst/>
                          <a:latin typeface="+mn-lt"/>
                          <a:ea typeface="+mn-ea"/>
                          <a:cs typeface="+mn-cs"/>
                        </a:rPr>
                        <a:t> schedules the execution one of its modules by creating a new scheduler task.</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zh-TW" altLang="en-US" sz="1800" b="0" i="0" kern="1200" dirty="0" smtClean="0">
                          <a:solidFill>
                            <a:schemeClr val="tx1"/>
                          </a:solidFill>
                          <a:effectLst/>
                          <a:latin typeface="+mn-lt"/>
                          <a:ea typeface="+mn-ea"/>
                          <a:cs typeface="+mn-cs"/>
                        </a:rPr>
                        <a:t>透過建立新的調度程序任務來調度其模組之一的執行。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36243">
                <a:tc>
                  <a:txBody>
                    <a:bodyPr/>
                    <a:lstStyle/>
                    <a:p>
                      <a:pPr fontAlgn="t"/>
                      <a:r>
                        <a:rPr lang="en-US" altLang="zh-TW" sz="1800" b="0" i="0" u="none" strike="noStrike" kern="1200" dirty="0" smtClean="0">
                          <a:solidFill>
                            <a:schemeClr val="tx1"/>
                          </a:solidFill>
                          <a:effectLst/>
                          <a:latin typeface="+mn-lt"/>
                          <a:ea typeface="+mn-ea"/>
                          <a:cs typeface="+mn-cs"/>
                          <a:hlinkClick r:id="rId6"/>
                        </a:rPr>
                        <a:t>S1034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StrifeWater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en-US" altLang="zh-TW" sz="1800" b="0" i="0" kern="1200" dirty="0" smtClean="0">
                          <a:solidFill>
                            <a:schemeClr val="tx1"/>
                          </a:solidFill>
                          <a:effectLst/>
                          <a:latin typeface="+mn-lt"/>
                          <a:ea typeface="+mn-ea"/>
                          <a:cs typeface="+mn-cs"/>
                        </a:rPr>
                        <a:t> has create a scheduled task named </a:t>
                      </a:r>
                      <a:r>
                        <a:rPr lang="en-US" altLang="zh-TW" sz="1600" dirty="0" smtClean="0">
                          <a:solidFill>
                            <a:srgbClr val="FF0000"/>
                          </a:solidFill>
                        </a:rPr>
                        <a:t>Mozilla\Firefox Default Browser Agent 409046Z0FF4A39CB</a:t>
                      </a:r>
                      <a:r>
                        <a:rPr lang="en-US" altLang="zh-TW" sz="1800" b="0" i="0" kern="1200" dirty="0" smtClean="0">
                          <a:solidFill>
                            <a:schemeClr val="tx1"/>
                          </a:solidFill>
                          <a:effectLst/>
                          <a:latin typeface="+mn-lt"/>
                          <a:ea typeface="+mn-ea"/>
                          <a:cs typeface="+mn-cs"/>
                        </a:rPr>
                        <a:t> for persistence.</a:t>
                      </a:r>
                      <a:endParaRPr lang="en-US" altLang="zh-TW" sz="17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zh-TW" altLang="en-US" sz="1800" b="0" i="0" kern="1200" dirty="0" smtClean="0">
                          <a:solidFill>
                            <a:schemeClr val="tx1"/>
                          </a:solidFill>
                          <a:effectLst/>
                          <a:latin typeface="+mn-lt"/>
                          <a:ea typeface="+mn-ea"/>
                          <a:cs typeface="+mn-cs"/>
                        </a:rPr>
                        <a:t>創建了一個名為持久性的計劃任務。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44</a:t>
            </a:fld>
            <a:endParaRPr lang="zh-TW" altLang="en-US"/>
          </a:p>
        </p:txBody>
      </p:sp>
      <p:sp>
        <p:nvSpPr>
          <p:cNvPr id="8" name="矩形 7"/>
          <p:cNvSpPr/>
          <p:nvPr/>
        </p:nvSpPr>
        <p:spPr>
          <a:xfrm>
            <a:off x="0" y="-20184"/>
            <a:ext cx="11570796" cy="584775"/>
          </a:xfrm>
          <a:prstGeom prst="rect">
            <a:avLst/>
          </a:prstGeom>
        </p:spPr>
        <p:txBody>
          <a:bodyPr wrap="none">
            <a:spAutoFit/>
          </a:bodyPr>
          <a:lstStyle/>
          <a:p>
            <a:r>
              <a:rPr lang="en-US" altLang="zh-TW" sz="3200" dirty="0"/>
              <a:t>4</a:t>
            </a:r>
            <a:r>
              <a:rPr lang="en-US" altLang="zh-TW" sz="3200" dirty="0" smtClean="0"/>
              <a:t>.</a:t>
            </a:r>
            <a:r>
              <a:rPr lang="zh-TW" altLang="en-US" sz="3200" dirty="0"/>
              <a:t>執行</a:t>
            </a:r>
            <a:r>
              <a:rPr lang="en-US" altLang="zh-TW" sz="3200" dirty="0"/>
              <a:t>Execution </a:t>
            </a:r>
            <a:r>
              <a:rPr lang="zh-TW" altLang="en-US" sz="3200" dirty="0"/>
              <a:t>戰術</a:t>
            </a:r>
            <a:r>
              <a:rPr lang="en-US" altLang="zh-TW" sz="3200" dirty="0"/>
              <a:t>| </a:t>
            </a:r>
            <a:r>
              <a:rPr lang="en-US" altLang="zh-TW" sz="2400" dirty="0"/>
              <a:t>8</a:t>
            </a:r>
            <a:r>
              <a:rPr lang="en-US" altLang="zh-TW" sz="2400" dirty="0" smtClean="0"/>
              <a:t>.</a:t>
            </a:r>
            <a:r>
              <a:rPr lang="zh-TW" altLang="en-US" sz="2400" dirty="0"/>
              <a:t>計劃任務</a:t>
            </a:r>
            <a:r>
              <a:rPr lang="en-US" altLang="zh-TW" sz="2400" dirty="0"/>
              <a:t>/</a:t>
            </a:r>
            <a:r>
              <a:rPr lang="zh-TW" altLang="en-US" sz="2400" dirty="0"/>
              <a:t>作業 </a:t>
            </a:r>
            <a:r>
              <a:rPr lang="en-US" altLang="zh-TW" sz="2400" dirty="0"/>
              <a:t>Scheduled Task/Job T1053 (5)</a:t>
            </a:r>
            <a:r>
              <a:rPr lang="zh-TW" altLang="en-US" sz="2400" dirty="0"/>
              <a:t>技術</a:t>
            </a:r>
            <a:endParaRPr lang="zh-TW" altLang="en-US" sz="3200" dirty="0"/>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Tree>
    <p:extLst>
      <p:ext uri="{BB962C8B-B14F-4D97-AF65-F5344CB8AC3E}">
        <p14:creationId xmlns:p14="http://schemas.microsoft.com/office/powerpoint/2010/main" val="2022601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6117733"/>
              </p:ext>
            </p:extLst>
          </p:nvPr>
        </p:nvGraphicFramePr>
        <p:xfrm>
          <a:off x="146223" y="508055"/>
          <a:ext cx="11804985" cy="483166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Toolkits like the </a:t>
                      </a: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framework contain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modules that can be used to explore systems for permission weaknesses in scheduled tasks that could be used to escalate privileges.</a:t>
                      </a:r>
                    </a:p>
                    <a:p>
                      <a:pPr marL="285750" indent="-285750" fontAlgn="t">
                        <a:buFont typeface="Wingdings" panose="05000000000000000000" pitchFamily="2" charset="2"/>
                        <a:buChar char="n"/>
                      </a:pP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框架等工具包包含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模組，可用於探索系統排程任務中的權限弱點，可用於提升權限。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settings for scheduled tasks to force tasks to run under the context of the authenticated account instead of allowing them to run as SYSTEM. The associated Registry key is located at </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The setting can be configured through GPO: Computer Configuration &gt; [Policies] &gt; Windows Settings &gt; Security Settings &gt; Local Policies &gt; Security Options: Domain Controller: Allow server operators to schedule tasks, set to disabled.</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配置計劃任務的設定以強制任務在經過身份驗證的帳戶的上下文中運行，而不是允許它們作為 </a:t>
                      </a:r>
                      <a:r>
                        <a:rPr lang="en-US" altLang="zh-TW" sz="1800" b="0" i="0" kern="1200" dirty="0" smtClean="0">
                          <a:solidFill>
                            <a:schemeClr val="tx1"/>
                          </a:solidFill>
                          <a:effectLst/>
                          <a:latin typeface="+mn-lt"/>
                          <a:ea typeface="+mn-ea"/>
                          <a:cs typeface="+mn-cs"/>
                        </a:rPr>
                        <a:t>SYSTEM </a:t>
                      </a:r>
                      <a:r>
                        <a:rPr lang="zh-TW" altLang="en-US" sz="1800" b="0" i="0" kern="1200" dirty="0" smtClean="0">
                          <a:solidFill>
                            <a:schemeClr val="tx1"/>
                          </a:solidFill>
                          <a:effectLst/>
                          <a:latin typeface="+mn-lt"/>
                          <a:ea typeface="+mn-ea"/>
                          <a:cs typeface="+mn-cs"/>
                        </a:rPr>
                        <a:t>運行。關聯的註冊表項位於</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zh-TW" altLang="en-US" sz="1800" b="0" i="0" kern="1200" dirty="0" smtClean="0">
                          <a:solidFill>
                            <a:schemeClr val="tx1"/>
                          </a:solidFill>
                          <a:effectLst/>
                          <a:latin typeface="+mn-lt"/>
                          <a:ea typeface="+mn-ea"/>
                          <a:cs typeface="+mn-cs"/>
                        </a:rPr>
                        <a:t>。可透過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設定此設定：電腦設定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安全性選項： 網域控制站：允許伺服器操作員排程任務，設定為停用。</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683682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46</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2406403337"/>
              </p:ext>
            </p:extLst>
          </p:nvPr>
        </p:nvGraphicFramePr>
        <p:xfrm>
          <a:off x="1" y="1988698"/>
          <a:ext cx="11804985" cy="315526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881349">
                <a:tc>
                  <a:txBody>
                    <a:bodyPr/>
                    <a:lstStyle/>
                    <a:p>
                      <a:pPr fontAlgn="t"/>
                      <a:r>
                        <a:rPr lang="en-US" altLang="zh-TW" sz="1800" b="0" i="0" u="none" strike="noStrike" kern="1200" dirty="0" smtClean="0">
                          <a:solidFill>
                            <a:schemeClr val="tx1"/>
                          </a:solidFill>
                          <a:effectLst/>
                          <a:latin typeface="+mn-lt"/>
                          <a:ea typeface="+mn-ea"/>
                          <a:cs typeface="+mn-cs"/>
                          <a:hlinkClick r:id="rId2"/>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Privileged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Configure the Increase Scheduling Priority option to only allow the Administrators group the rights to schedule a priority process. This can be can be configured through GPO: Computer Configuration &gt; [Policies] &gt; Windows Settings &gt; Security Settings &gt; Local Policies &gt; User Rights Assignment: Increase scheduling priority.</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配置「增加排程優先權」選項以僅允許管理員群組調度優先權進程的權限。這可以透過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進行設定：電腦設定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使用者權限指派：增加計畫優先權。</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User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remediate Privilege Escalation vectors so only authorized administrators can create scheduled tasks on remote systems.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限制使用者帳戶的權限並修復權限升級向量，以便只有授權管理員才能在遠端系統上建立排程任務。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202967103"/>
              </p:ext>
            </p:extLst>
          </p:nvPr>
        </p:nvGraphicFramePr>
        <p:xfrm>
          <a:off x="0" y="1706468"/>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2472592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948985848"/>
              </p:ext>
            </p:extLst>
          </p:nvPr>
        </p:nvGraphicFramePr>
        <p:xfrm>
          <a:off x="0" y="918130"/>
          <a:ext cx="12192000" cy="4912178"/>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監視可能濫用任務調度功能以促進惡意程式碼的初始或重複執行的已執行命令和參數。</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DS0032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Container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Container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容器創建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containers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監視可能濫用任務調度功能以促進惡意程式碼的初始或重複執行的新容器。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r>
                        <a:rPr lang="en-US" u="none" strike="noStrike" dirty="0">
                          <a:solidFill>
                            <a:srgbClr val="4F7CAC"/>
                          </a:solidFill>
                          <a:effectLst/>
                          <a:hlinkClick r:id="rId7"/>
                        </a:rPr>
                        <a:t/>
                      </a:r>
                      <a:br>
                        <a:rPr lang="en-US" u="none" strike="noStrike" dirty="0">
                          <a:solidFill>
                            <a:srgbClr val="4F7CAC"/>
                          </a:solidFill>
                          <a:effectLst/>
                          <a:hlinkClick r:id="rId7"/>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Creation</a:t>
                      </a:r>
                      <a:r>
                        <a:rPr lang="zh-TW" altLang="en-US" b="1" u="none" strike="noStrike" dirty="0" smtClean="0">
                          <a:solidFill>
                            <a:schemeClr val="tx1"/>
                          </a:solidFill>
                          <a:effectLst/>
                        </a:rPr>
                        <a:t>文件創建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constructed files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監視可能濫用任務調度功能以促進惡意程式碼的初始或重複執行的新檔案。</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File Modification</a:t>
                      </a:r>
                      <a:endParaRPr lang="en-US" altLang="zh-TW" sz="1800" b="0" i="0" u="none" strike="noStrike" kern="1200" dirty="0" smtClean="0">
                        <a:solidFill>
                          <a:schemeClr val="tx1"/>
                        </a:solidFill>
                        <a:effectLst/>
                        <a:latin typeface="+mn-lt"/>
                        <a:ea typeface="+mn-ea"/>
                        <a:cs typeface="+mn-cs"/>
                      </a:endParaRPr>
                    </a:p>
                    <a:p>
                      <a:r>
                        <a:rPr lang="zh-TW" altLang="en-US" b="1" u="none" strike="noStrike" dirty="0" smtClean="0">
                          <a:solidFill>
                            <a:schemeClr val="tx1"/>
                          </a:solidFill>
                          <a:effectLst/>
                        </a:rPr>
                        <a:t>文件修改</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changes made to files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監視對檔案所做的更改，這些更改可能會濫用任務規劃功能以促進惡意程式碼的初始或重複執行。</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47</a:t>
            </a:fld>
            <a:endParaRPr lang="zh-TW" altLang="en-US"/>
          </a:p>
        </p:txBody>
      </p:sp>
    </p:spTree>
    <p:extLst>
      <p:ext uri="{BB962C8B-B14F-4D97-AF65-F5344CB8AC3E}">
        <p14:creationId xmlns:p14="http://schemas.microsoft.com/office/powerpoint/2010/main" val="3864834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48</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3859879958"/>
              </p:ext>
            </p:extLst>
          </p:nvPr>
        </p:nvGraphicFramePr>
        <p:xfrm>
          <a:off x="0" y="1966664"/>
          <a:ext cx="12192000" cy="2695040"/>
        </p:xfrm>
        <a:graphic>
          <a:graphicData uri="http://schemas.openxmlformats.org/drawingml/2006/table">
            <a:tbl>
              <a:tblPr/>
              <a:tblGrid>
                <a:gridCol w="914400">
                  <a:extLst>
                    <a:ext uri="{9D8B030D-6E8A-4147-A177-3AD203B41FA5}">
                      <a16:colId xmlns:a16="http://schemas.microsoft.com/office/drawing/2014/main" val="1917348771"/>
                    </a:ext>
                  </a:extLst>
                </a:gridCol>
                <a:gridCol w="1311007">
                  <a:extLst>
                    <a:ext uri="{9D8B030D-6E8A-4147-A177-3AD203B41FA5}">
                      <a16:colId xmlns:a16="http://schemas.microsoft.com/office/drawing/2014/main" val="1356900577"/>
                    </a:ext>
                  </a:extLst>
                </a:gridCol>
                <a:gridCol w="1737536">
                  <a:extLst>
                    <a:ext uri="{9D8B030D-6E8A-4147-A177-3AD203B41FA5}">
                      <a16:colId xmlns:a16="http://schemas.microsoft.com/office/drawing/2014/main" val="3094754205"/>
                    </a:ext>
                  </a:extLst>
                </a:gridCol>
                <a:gridCol w="8229057">
                  <a:extLst>
                    <a:ext uri="{9D8B030D-6E8A-4147-A177-3AD203B41FA5}">
                      <a16:colId xmlns:a16="http://schemas.microsoft.com/office/drawing/2014/main" val="4049834487"/>
                    </a:ext>
                  </a:extLst>
                </a:gridCol>
              </a:tblGrid>
              <a:tr h="517549">
                <a:tc>
                  <a:txBody>
                    <a:bodyPr/>
                    <a:lstStyle/>
                    <a:p>
                      <a:r>
                        <a:rPr lang="en-US" altLang="zh-TW" sz="1800" b="0" i="0" u="none" strike="noStrike" kern="1200" dirty="0" smtClean="0">
                          <a:solidFill>
                            <a:schemeClr val="tx1"/>
                          </a:solidFill>
                          <a:effectLst/>
                          <a:latin typeface="+mn-lt"/>
                          <a:ea typeface="+mn-ea"/>
                          <a:cs typeface="+mn-cs"/>
                          <a:hlinkClick r:id="rId2"/>
                        </a:rPr>
                        <a:t>DS0009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流程創建</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newly executed processes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監視可能濫用任務調度功能以促進惡意程式碼的初始或重複執行的新執行的進程。</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8409013"/>
                  </a:ext>
                </a:extLst>
              </a:tr>
              <a:tr h="517549">
                <a:tc>
                  <a:txBody>
                    <a:bodyPr/>
                    <a:lstStyle/>
                    <a:p>
                      <a:r>
                        <a:rPr lang="en-US" altLang="zh-TW" sz="1800" b="0" i="0" u="none" strike="noStrike" kern="1200" dirty="0" smtClean="0">
                          <a:solidFill>
                            <a:schemeClr val="tx1"/>
                          </a:solidFill>
                          <a:effectLst/>
                          <a:latin typeface="+mn-lt"/>
                          <a:ea typeface="+mn-ea"/>
                          <a:cs typeface="+mn-cs"/>
                          <a:hlinkClick r:id="rId4"/>
                        </a:rPr>
                        <a:t>DS0003</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Scheduled Job</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Scheduled Job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計劃創造就業機會</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newly constructed scheduled jobs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監視可能濫用任務排程功能以促進惡意程式碼的初始或重複執行的新建置的排程作業。</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4470661"/>
                  </a:ext>
                </a:extLst>
              </a:tr>
            </a:tbl>
          </a:graphicData>
        </a:graphic>
      </p:graphicFrame>
      <p:sp>
        <p:nvSpPr>
          <p:cNvPr id="4" name="矩形 3"/>
          <p:cNvSpPr/>
          <p:nvPr/>
        </p:nvSpPr>
        <p:spPr>
          <a:xfrm>
            <a:off x="0" y="6319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300275188"/>
              </p:ext>
            </p:extLst>
          </p:nvPr>
        </p:nvGraphicFramePr>
        <p:xfrm>
          <a:off x="0" y="1699026"/>
          <a:ext cx="12192000" cy="267638"/>
        </p:xfrm>
        <a:graphic>
          <a:graphicData uri="http://schemas.openxmlformats.org/drawingml/2006/table">
            <a:tbl>
              <a:tblPr/>
              <a:tblGrid>
                <a:gridCol w="914400">
                  <a:extLst>
                    <a:ext uri="{9D8B030D-6E8A-4147-A177-3AD203B41FA5}">
                      <a16:colId xmlns:a16="http://schemas.microsoft.com/office/drawing/2014/main" val="825085556"/>
                    </a:ext>
                  </a:extLst>
                </a:gridCol>
                <a:gridCol w="1311007">
                  <a:extLst>
                    <a:ext uri="{9D8B030D-6E8A-4147-A177-3AD203B41FA5}">
                      <a16:colId xmlns:a16="http://schemas.microsoft.com/office/drawing/2014/main" val="2708637152"/>
                    </a:ext>
                  </a:extLst>
                </a:gridCol>
                <a:gridCol w="1737536">
                  <a:extLst>
                    <a:ext uri="{9D8B030D-6E8A-4147-A177-3AD203B41FA5}">
                      <a16:colId xmlns:a16="http://schemas.microsoft.com/office/drawing/2014/main" val="3578586139"/>
                    </a:ext>
                  </a:extLst>
                </a:gridCol>
                <a:gridCol w="8229057">
                  <a:extLst>
                    <a:ext uri="{9D8B030D-6E8A-4147-A177-3AD203B41FA5}">
                      <a16:colId xmlns:a16="http://schemas.microsoft.com/office/drawing/2014/main" val="413950240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134766197"/>
                  </a:ext>
                </a:extLst>
              </a:tr>
            </a:tbl>
          </a:graphicData>
        </a:graphic>
      </p:graphicFrame>
    </p:spTree>
    <p:extLst>
      <p:ext uri="{BB962C8B-B14F-4D97-AF65-F5344CB8AC3E}">
        <p14:creationId xmlns:p14="http://schemas.microsoft.com/office/powerpoint/2010/main" val="164713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帳戶操縱 </a:t>
                      </a:r>
                      <a:r>
                        <a:rPr lang="en-US" altLang="zh-TW" sz="2800" b="1" dirty="0" smtClean="0"/>
                        <a:t>(5) Account Manipulation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處理傳輸工作 </a:t>
                      </a:r>
                      <a:r>
                        <a:rPr lang="en-US" altLang="zh-TW" sz="2800" b="1" dirty="0" smtClean="0"/>
                        <a:t>BITS Jobs</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引導或登入自動啟動執行 </a:t>
                      </a:r>
                      <a:r>
                        <a:rPr lang="en-US" altLang="zh-TW" sz="2800" b="1" dirty="0" smtClean="0"/>
                        <a:t>(14) Boot or Logon </a:t>
                      </a:r>
                      <a:r>
                        <a:rPr lang="en-US" altLang="zh-TW" sz="2800" b="1" dirty="0" err="1" smtClean="0"/>
                        <a:t>Autostart</a:t>
                      </a:r>
                      <a:r>
                        <a:rPr lang="en-US" altLang="zh-TW" sz="2800" b="1" dirty="0" smtClean="0"/>
                        <a:t> Execution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啟動或登入初始化腳本 </a:t>
                      </a:r>
                      <a:r>
                        <a:rPr lang="en-US" altLang="zh-TW" sz="2800" b="1" dirty="0" smtClean="0"/>
                        <a:t>(5)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瀏覽器擴充 </a:t>
                      </a:r>
                      <a:r>
                        <a:rPr lang="en-US" altLang="zh-TW" sz="2800" b="1" dirty="0" smtClean="0"/>
                        <a:t>Browser Extensions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洩漏客戶端軟體二進位文件 </a:t>
                      </a:r>
                      <a:r>
                        <a:rPr lang="en-US" altLang="zh-TW" sz="2800" b="1" dirty="0" smtClean="0"/>
                        <a:t>Compromise Client Software Binary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建立帳戶 </a:t>
                      </a:r>
                      <a:r>
                        <a:rPr lang="en-US" altLang="zh-TW" sz="2800" b="1" dirty="0" smtClean="0"/>
                        <a:t>(3) Create Account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建立或修改系統進程 </a:t>
                      </a:r>
                      <a:r>
                        <a:rPr lang="en-US" altLang="zh-TW" sz="2800" b="1" dirty="0" smtClean="0"/>
                        <a:t>(4) Create or Modify System Process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事件觸發執行 </a:t>
                      </a:r>
                      <a:r>
                        <a:rPr lang="en-US" altLang="zh-TW" sz="2800" b="1" dirty="0" smtClean="0"/>
                        <a:t>(16) Event Triggered Execution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外部遠端服務 </a:t>
                      </a:r>
                      <a:r>
                        <a:rPr lang="en-US" altLang="zh-TW" sz="2800" b="1" dirty="0" smtClean="0"/>
                        <a:t>External Remote Services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49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pPr/>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cstate="print"/>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65866902"/>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20</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 </a:t>
                      </a:r>
                      <a:r>
                        <a:rPr lang="en-US" altLang="zh-TW" sz="2800" b="1" dirty="0" smtClean="0"/>
                        <a:t>(13)  Hijack Execution Flow</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植體內部圖像 </a:t>
                      </a:r>
                      <a:r>
                        <a:rPr lang="en-US" altLang="zh-TW" sz="2800" b="1" dirty="0" smtClean="0"/>
                        <a:t>Implant Internal Image</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修改認證流程</a:t>
                      </a:r>
                      <a:r>
                        <a:rPr lang="en-US" altLang="zh-TW" sz="2800" b="1" dirty="0" smtClean="0"/>
                        <a:t>(8) Modify Authentication Process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辦公室應用程式啟動</a:t>
                      </a:r>
                      <a:r>
                        <a:rPr lang="en-US" altLang="zh-TW" sz="2800" b="1" dirty="0" smtClean="0"/>
                        <a:t>(6) Office Application Startup</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電源設定</a:t>
                      </a:r>
                      <a:r>
                        <a:rPr lang="en-US" altLang="zh-TW" sz="2800" b="1" dirty="0" smtClean="0"/>
                        <a:t>Power Settings</a:t>
                      </a:r>
                    </a:p>
                  </a:txBody>
                  <a:tcPr>
                    <a:solidFill>
                      <a:schemeClr val="accent6">
                        <a:lumMod val="20000"/>
                        <a:lumOff val="80000"/>
                      </a:schemeClr>
                    </a:solidFill>
                  </a:tcPr>
                </a:tc>
                <a:extLst>
                  <a:ext uri="{0D108BD9-81ED-4DB2-BD59-A6C34878D82A}">
                    <a16:rowId xmlns:a16="http://schemas.microsoft.com/office/drawing/2014/main" val="10005"/>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預先作業系統啟動</a:t>
                      </a:r>
                      <a:r>
                        <a:rPr lang="en-US" altLang="zh-TW" sz="2800" b="1" dirty="0" smtClean="0"/>
                        <a:t>(5) Pre-OS Boot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計劃任務</a:t>
                      </a:r>
                      <a:r>
                        <a:rPr lang="en-US" altLang="zh-TW" sz="2800" b="1" dirty="0" smtClean="0"/>
                        <a:t>/</a:t>
                      </a:r>
                      <a:r>
                        <a:rPr lang="zh-TW" altLang="en-US" sz="2800" b="1" dirty="0" smtClean="0"/>
                        <a:t>作業</a:t>
                      </a:r>
                      <a:r>
                        <a:rPr lang="en-US" altLang="zh-TW" sz="2800" b="1" dirty="0" smtClean="0"/>
                        <a:t>(5) Scheduled Task/Job</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伺服器軟體元件</a:t>
                      </a:r>
                      <a:r>
                        <a:rPr lang="en-US" altLang="zh-TW" sz="2800" b="1" dirty="0" smtClean="0"/>
                        <a:t>(5) Server Software Component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貿易訊號</a:t>
                      </a:r>
                      <a:r>
                        <a:rPr lang="en-US" altLang="zh-TW" sz="2800" b="1" dirty="0" smtClean="0"/>
                        <a:t>(2) Traffic Signaling</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有效帳戶</a:t>
                      </a:r>
                      <a:r>
                        <a:rPr lang="en-US" altLang="zh-TW" sz="2800" b="1" dirty="0" smtClean="0"/>
                        <a:t>(4) Valid Accounts</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3693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51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744032709"/>
              </p:ext>
            </p:extLst>
          </p:nvPr>
        </p:nvGraphicFramePr>
        <p:xfrm>
          <a:off x="0" y="835025"/>
          <a:ext cx="12191999" cy="2255520"/>
        </p:xfrm>
        <a:graphic>
          <a:graphicData uri="http://schemas.openxmlformats.org/drawingml/2006/table">
            <a:tbl>
              <a:tblPr/>
              <a:tblGrid>
                <a:gridCol w="1487277">
                  <a:extLst>
                    <a:ext uri="{9D8B030D-6E8A-4147-A177-3AD203B41FA5}">
                      <a16:colId xmlns:a16="http://schemas.microsoft.com/office/drawing/2014/main" val="2340207979"/>
                    </a:ext>
                  </a:extLst>
                </a:gridCol>
                <a:gridCol w="2016087">
                  <a:extLst>
                    <a:ext uri="{9D8B030D-6E8A-4147-A177-3AD203B41FA5}">
                      <a16:colId xmlns:a16="http://schemas.microsoft.com/office/drawing/2014/main" val="3916782922"/>
                    </a:ext>
                  </a:extLst>
                </a:gridCol>
                <a:gridCol w="8688635">
                  <a:extLst>
                    <a:ext uri="{9D8B030D-6E8A-4147-A177-3AD203B41FA5}">
                      <a16:colId xmlns:a16="http://schemas.microsoft.com/office/drawing/2014/main" val="879152203"/>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t>
                      </a:r>
                      <a:r>
                        <a:rPr lang="en-US" altLang="zh-TW" sz="1800" b="0" i="0" u="none" strike="noStrike" kern="1200" dirty="0" smtClean="0">
                          <a:solidFill>
                            <a:schemeClr val="tx1"/>
                          </a:solidFill>
                          <a:effectLst/>
                          <a:latin typeface="+mn-lt"/>
                          <a:ea typeface="+mn-ea"/>
                          <a:cs typeface="+mn-cs"/>
                          <a:hlinkClick r:id="rId3"/>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本地帳戶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local account to maintain access to victim systems. Local accounts are those configured by an organization for use by users, remote support, services, or for administration on a single system or service.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攻擊者可能會建立本機帳戶來維護對受害者係統的存取。本機帳戶是由組織配置供使用者、遠端支援、服務使用或在單一系統或服務上進行管理的帳戶。</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8565711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52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512652742"/>
              </p:ext>
            </p:extLst>
          </p:nvPr>
        </p:nvGraphicFramePr>
        <p:xfrm>
          <a:off x="0" y="835025"/>
          <a:ext cx="12191999" cy="5364480"/>
        </p:xfrm>
        <a:graphic>
          <a:graphicData uri="http://schemas.openxmlformats.org/drawingml/2006/table">
            <a:tbl>
              <a:tblPr/>
              <a:tblGrid>
                <a:gridCol w="1487277">
                  <a:extLst>
                    <a:ext uri="{9D8B030D-6E8A-4147-A177-3AD203B41FA5}">
                      <a16:colId xmlns:a16="http://schemas.microsoft.com/office/drawing/2014/main" val="2340207979"/>
                    </a:ext>
                  </a:extLst>
                </a:gridCol>
                <a:gridCol w="2016087">
                  <a:extLst>
                    <a:ext uri="{9D8B030D-6E8A-4147-A177-3AD203B41FA5}">
                      <a16:colId xmlns:a16="http://schemas.microsoft.com/office/drawing/2014/main" val="3916782922"/>
                    </a:ext>
                  </a:extLst>
                </a:gridCol>
                <a:gridCol w="8688635">
                  <a:extLst>
                    <a:ext uri="{9D8B030D-6E8A-4147-A177-3AD203B41FA5}">
                      <a16:colId xmlns:a16="http://schemas.microsoft.com/office/drawing/2014/main" val="879152203"/>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Domain </a:t>
                      </a:r>
                      <a:r>
                        <a:rPr lang="en-US" altLang="zh-TW" sz="1800" b="0" i="0" u="none" strike="noStrike" kern="1200" dirty="0" smtClean="0">
                          <a:solidFill>
                            <a:schemeClr val="tx1"/>
                          </a:solidFill>
                          <a:effectLst/>
                          <a:latin typeface="+mn-lt"/>
                          <a:ea typeface="+mn-ea"/>
                          <a:cs typeface="+mn-cs"/>
                          <a:hlinkClick r:id="rId3"/>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網域帳戶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domain account to maintain access to victim systems. Domain accounts are those managed by Active Directory Domain Services where access and permissions are configured across systems and services that are part of that domain. Domain accounts can cover user, administrator, and service accounts. With a sufficient level of access, the </a:t>
                      </a:r>
                      <a:r>
                        <a:rPr lang="en-US" altLang="zh-TW" dirty="0" smtClean="0"/>
                        <a:t>net user /add /domain</a:t>
                      </a:r>
                      <a:r>
                        <a:rPr lang="en-US" altLang="zh-TW" sz="1800" b="0" i="0" kern="1200" dirty="0" smtClean="0">
                          <a:solidFill>
                            <a:schemeClr val="tx1"/>
                          </a:solidFill>
                          <a:effectLst/>
                          <a:latin typeface="+mn-lt"/>
                          <a:ea typeface="+mn-ea"/>
                          <a:cs typeface="+mn-cs"/>
                        </a:rPr>
                        <a:t> command can be used to create a domain account.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攻擊者可能會建立網域帳戶來維護對受害者係統的存取。網域帳戶是由 </a:t>
                      </a:r>
                      <a:r>
                        <a:rPr lang="en-US" altLang="zh-TW" sz="1800" b="0" i="0" kern="1200" dirty="0" smtClean="0">
                          <a:solidFill>
                            <a:schemeClr val="tx1"/>
                          </a:solidFill>
                          <a:effectLst/>
                          <a:latin typeface="+mn-lt"/>
                          <a:ea typeface="+mn-ea"/>
                          <a:cs typeface="+mn-cs"/>
                        </a:rPr>
                        <a:t>Active Directory </a:t>
                      </a:r>
                      <a:r>
                        <a:rPr lang="zh-TW" altLang="en-US" sz="1800" b="0" i="0" kern="1200" dirty="0" smtClean="0">
                          <a:solidFill>
                            <a:schemeClr val="tx1"/>
                          </a:solidFill>
                          <a:effectLst/>
                          <a:latin typeface="+mn-lt"/>
                          <a:ea typeface="+mn-ea"/>
                          <a:cs typeface="+mn-cs"/>
                        </a:rPr>
                        <a:t>網域服務管理的帳戶，其中存取和權限是跨屬於該網域的系統和服務配置的。網域帳戶可以涵蓋使用者、管理員和服務帳戶。具有足夠的存取等級後，</a:t>
                      </a:r>
                      <a:r>
                        <a:rPr lang="en-US" altLang="zh-TW" dirty="0" smtClean="0"/>
                        <a:t>net user /add /domain</a:t>
                      </a:r>
                      <a:r>
                        <a:rPr lang="zh-TW" altLang="en-US" sz="1800" b="0" i="0" kern="1200" dirty="0" smtClean="0">
                          <a:solidFill>
                            <a:schemeClr val="tx1"/>
                          </a:solidFill>
                          <a:effectLst/>
                          <a:latin typeface="+mn-lt"/>
                          <a:ea typeface="+mn-ea"/>
                          <a:cs typeface="+mn-cs"/>
                        </a:rPr>
                        <a:t>可以使用該命令建立網域帳戶。</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4237149618"/>
                  </a:ext>
                </a:extLst>
              </a:tr>
              <a:tr h="0">
                <a:tc>
                  <a:txBody>
                    <a:bodyPr/>
                    <a:lstStyle/>
                    <a:p>
                      <a:pPr fontAlgn="t"/>
                      <a:r>
                        <a:rPr lang="en-US" altLang="zh-TW" sz="2000" dirty="0" smtClean="0">
                          <a:hlinkClick r:id="rId4"/>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Cloud </a:t>
                      </a:r>
                      <a:r>
                        <a:rPr lang="en-US" altLang="zh-TW" sz="1800" b="0" i="0" u="none" strike="noStrike" kern="1200" dirty="0" smtClean="0">
                          <a:solidFill>
                            <a:schemeClr val="tx1"/>
                          </a:solidFill>
                          <a:effectLst/>
                          <a:latin typeface="+mn-lt"/>
                          <a:ea typeface="+mn-ea"/>
                          <a:cs typeface="+mn-cs"/>
                          <a:hlinkClick r:id="rId5"/>
                        </a:rPr>
                        <a:t>Account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雲端帳戶</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a cloud account to maintain access to victim systems. With a sufficient level of access, such accounts may be used to establish secondary credentialed access that does not require persistent remote access tools to be deployed on the system.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攻擊者可能會建立一個雲端帳戶來維持對受害者係統的存取。透過足夠的存取級別，此類帳戶可用於建立不需要在系統上部署持久遠端存取工具的輔助憑證存取。</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AEC"/>
                    </a:solidFill>
                  </a:tcPr>
                </a:tc>
                <a:extLst>
                  <a:ext uri="{0D108BD9-81ED-4DB2-BD59-A6C34878D82A}">
                    <a16:rowId xmlns:a16="http://schemas.microsoft.com/office/drawing/2014/main" val="3039967100"/>
                  </a:ext>
                </a:extLst>
              </a:tr>
            </a:tbl>
          </a:graphicData>
        </a:graphic>
      </p:graphicFrame>
      <p:sp>
        <p:nvSpPr>
          <p:cNvPr id="10" name="矩形 9"/>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2960057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21302272"/>
              </p:ext>
            </p:extLst>
          </p:nvPr>
        </p:nvGraphicFramePr>
        <p:xfrm>
          <a:off x="7032383" y="3770707"/>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
        <p:nvSpPr>
          <p:cNvPr id="5" name="矩形 4"/>
          <p:cNvSpPr/>
          <p:nvPr/>
        </p:nvSpPr>
        <p:spPr>
          <a:xfrm>
            <a:off x="166643" y="889843"/>
            <a:ext cx="6096000" cy="5632311"/>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會建立一個帳戶來維持對受害者係統的存取。透過足夠的存取級別，建立此類帳戶可用於建立不需要在系統上部署持久遠端存取工具的輔助憑證存取</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帳戶</a:t>
            </a:r>
            <a:r>
              <a:rPr lang="zh-TW" altLang="en-US" dirty="0"/>
              <a:t>可以在本機系統或網域或雲端租用戶內建立。在雲端環境中</a:t>
            </a:r>
            <a:r>
              <a:rPr lang="zh-TW" altLang="en-US" dirty="0" smtClean="0"/>
              <a:t>，</a:t>
            </a:r>
            <a:r>
              <a:rPr lang="en-US" altLang="zh-TW" dirty="0"/>
              <a:t> Adversaries</a:t>
            </a:r>
            <a:r>
              <a:rPr lang="zh-TW" altLang="en-US" dirty="0" smtClean="0"/>
              <a:t>可能</a:t>
            </a:r>
            <a:r>
              <a:rPr lang="zh-TW" altLang="en-US" dirty="0"/>
              <a:t>會建立只能存取特定服務的帳戶，這可以減少偵測到的機會</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create an account to maintain access to victim systems. With a sufficient level of access, creating such accounts may be used to establish secondary credentialed access that do not require persistent remote access tools to be deployed on the </a:t>
            </a:r>
            <a:r>
              <a:rPr lang="en-US" altLang="zh-TW" dirty="0" smtClean="0"/>
              <a:t>system.</a:t>
            </a:r>
          </a:p>
          <a:p>
            <a:pPr marL="285750" indent="-285750">
              <a:buFont typeface="Wingdings" panose="05000000000000000000" pitchFamily="2" charset="2"/>
              <a:buChar char="n"/>
            </a:pPr>
            <a:r>
              <a:rPr lang="en-US" altLang="zh-TW" dirty="0" smtClean="0"/>
              <a:t>Accounts </a:t>
            </a:r>
            <a:r>
              <a:rPr lang="en-US" altLang="zh-TW" dirty="0"/>
              <a:t>may be created on the local system or within a domain or cloud tenant. In cloud environments, adversaries may create accounts that only have access to specific services, which can reduce the chance of detection.</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zh-TW" altLang="en-US" dirty="0"/>
          </a:p>
        </p:txBody>
      </p:sp>
      <p:sp>
        <p:nvSpPr>
          <p:cNvPr id="6" name="矩形 5"/>
          <p:cNvSpPr/>
          <p:nvPr/>
        </p:nvSpPr>
        <p:spPr>
          <a:xfrm>
            <a:off x="7013475" y="1400827"/>
            <a:ext cx="4649189" cy="2369880"/>
          </a:xfrm>
          <a:prstGeom prst="rect">
            <a:avLst/>
          </a:prstGeom>
          <a:solidFill>
            <a:srgbClr val="DAEAEC"/>
          </a:solidFill>
        </p:spPr>
        <p:txBody>
          <a:bodyPr wrap="square">
            <a:spAutoFit/>
          </a:bodyPr>
          <a:lstStyle/>
          <a:p>
            <a:r>
              <a:rPr lang="en-US" altLang="zh-TW" sz="1400" b="1" dirty="0" smtClean="0">
                <a:latin typeface="Roboto-Regular"/>
              </a:rPr>
              <a:t>ID</a:t>
            </a:r>
            <a:r>
              <a:rPr lang="en-US" altLang="zh-TW" sz="1400" b="1" dirty="0">
                <a:latin typeface="Roboto-Regular"/>
              </a:rPr>
              <a:t>: T1136</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dirty="0"/>
              <a:t> </a:t>
            </a:r>
            <a:r>
              <a:rPr lang="en-US" altLang="zh-TW" sz="1400" dirty="0">
                <a:hlinkClick r:id="rId2"/>
              </a:rPr>
              <a:t>T1136.001</a:t>
            </a:r>
            <a:r>
              <a:rPr lang="en-US" altLang="zh-TW" sz="1400" dirty="0"/>
              <a:t>, </a:t>
            </a:r>
            <a:r>
              <a:rPr lang="en-US" altLang="zh-TW" sz="1400" dirty="0">
                <a:hlinkClick r:id="rId4"/>
              </a:rPr>
              <a:t>T1136.002</a:t>
            </a:r>
            <a:r>
              <a:rPr lang="en-US" altLang="zh-TW" sz="1400" dirty="0"/>
              <a:t>, </a:t>
            </a:r>
            <a:r>
              <a:rPr lang="en-US" altLang="zh-TW" sz="1400" dirty="0">
                <a:hlinkClick r:id="rId6"/>
              </a:rPr>
              <a:t>T1136.003</a:t>
            </a:r>
            <a:endParaRPr lang="en-US" altLang="zh-TW" sz="1400" b="1" dirty="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b="1" dirty="0" smtClean="0">
                <a:latin typeface="Roboto-Regular"/>
              </a:rPr>
              <a:t>: </a:t>
            </a:r>
            <a:r>
              <a:rPr lang="en-US" altLang="zh-TW" sz="1400" dirty="0">
                <a:hlinkClick r:id="rId8"/>
              </a:rPr>
              <a:t>Persistence</a:t>
            </a:r>
            <a:r>
              <a:rPr lang="en-US" altLang="zh-TW" dirty="0">
                <a:hlinkClick r:id="rId8"/>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Network, Office 365,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Austin Clark, @c2defense; Microsoft Threat Intelligence Center (MSTIC); Praetorian</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2.3</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14 December 2017</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12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53</a:t>
            </a:fld>
            <a:endParaRPr lang="zh-TW" altLang="en-US"/>
          </a:p>
        </p:txBody>
      </p:sp>
    </p:spTree>
    <p:extLst>
      <p:ext uri="{BB962C8B-B14F-4D97-AF65-F5344CB8AC3E}">
        <p14:creationId xmlns:p14="http://schemas.microsoft.com/office/powerpoint/2010/main" val="137639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0033447"/>
              </p:ext>
            </p:extLst>
          </p:nvPr>
        </p:nvGraphicFramePr>
        <p:xfrm>
          <a:off x="146223" y="910709"/>
          <a:ext cx="11804985" cy="4531623"/>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490658">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451276">
                <a:tc>
                  <a:txBody>
                    <a:bodyPr/>
                    <a:lstStyle/>
                    <a:p>
                      <a:pPr fontAlgn="t"/>
                      <a:r>
                        <a:rPr lang="en-US" altLang="zh-TW" sz="1800" b="0" i="0" u="none" strike="noStrike" kern="1200" dirty="0" smtClean="0">
                          <a:solidFill>
                            <a:schemeClr val="tx1"/>
                          </a:solidFill>
                          <a:effectLst/>
                          <a:latin typeface="+mn-lt"/>
                          <a:ea typeface="+mn-ea"/>
                          <a:cs typeface="+mn-cs"/>
                          <a:hlinkClick r:id="rId2"/>
                        </a:rPr>
                        <a:t>C0025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2016 Ukraine Electric Power Attack</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smtClean="0">
                          <a:solidFill>
                            <a:schemeClr val="tx1"/>
                          </a:solidFill>
                          <a:effectLst/>
                          <a:latin typeface="+mn-lt"/>
                          <a:ea typeface="+mn-ea"/>
                          <a:cs typeface="+mn-cs"/>
                          <a:hlinkClick r:id="rId2"/>
                        </a:rPr>
                        <a:t>2016 Ukraine Electric Power Attack</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3"/>
                        </a:rPr>
                        <a:t>Sandworm Team</a:t>
                      </a:r>
                      <a:r>
                        <a:rPr lang="en-US" altLang="zh-TW" sz="1800" b="0" i="0" kern="1200" dirty="0" smtClean="0">
                          <a:solidFill>
                            <a:schemeClr val="tx1"/>
                          </a:solidFill>
                          <a:effectLst/>
                          <a:latin typeface="+mn-lt"/>
                          <a:ea typeface="+mn-ea"/>
                          <a:cs typeface="+mn-cs"/>
                        </a:rPr>
                        <a:t> added a login to a SQL Server with</a:t>
                      </a:r>
                      <a:r>
                        <a:rPr lang="en-US" altLang="zh-TW" sz="1800" b="0" i="0" kern="1200" dirty="0" smtClean="0">
                          <a:solidFill>
                            <a:srgbClr val="FF0000"/>
                          </a:solidFill>
                          <a:effectLst/>
                          <a:latin typeface="+mn-lt"/>
                          <a:ea typeface="+mn-ea"/>
                          <a:cs typeface="+mn-cs"/>
                        </a:rPr>
                        <a:t> </a:t>
                      </a:r>
                      <a:r>
                        <a:rPr lang="en-US" altLang="zh-TW" dirty="0" err="1" smtClean="0">
                          <a:solidFill>
                            <a:srgbClr val="FF0000"/>
                          </a:solidFill>
                        </a:rPr>
                        <a:t>sp_addlinkedsrvlogin</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u="none" strike="noStrike" kern="1200" dirty="0" smtClean="0">
                          <a:solidFill>
                            <a:schemeClr val="tx1"/>
                          </a:solidFill>
                          <a:effectLst/>
                          <a:latin typeface="+mn-lt"/>
                          <a:ea typeface="+mn-ea"/>
                          <a:cs typeface="+mn-cs"/>
                          <a:hlinkClick r:id="rId2"/>
                        </a:rPr>
                        <a:t>在</a:t>
                      </a:r>
                      <a:r>
                        <a:rPr lang="en-US" altLang="zh-TW" sz="1800" b="0" i="0" u="none" strike="noStrike" kern="1200" dirty="0" smtClean="0">
                          <a:solidFill>
                            <a:schemeClr val="tx1"/>
                          </a:solidFill>
                          <a:effectLst/>
                          <a:latin typeface="+mn-lt"/>
                          <a:ea typeface="+mn-ea"/>
                          <a:cs typeface="+mn-cs"/>
                          <a:hlinkClick r:id="rId2"/>
                        </a:rPr>
                        <a:t>2016 </a:t>
                      </a:r>
                      <a:r>
                        <a:rPr lang="zh-TW" altLang="en-US" sz="1800" b="0" i="0" u="none" strike="noStrike" kern="1200" dirty="0" smtClean="0">
                          <a:solidFill>
                            <a:schemeClr val="tx1"/>
                          </a:solidFill>
                          <a:effectLst/>
                          <a:latin typeface="+mn-lt"/>
                          <a:ea typeface="+mn-ea"/>
                          <a:cs typeface="+mn-cs"/>
                          <a:hlinkClick r:id="rId2"/>
                        </a:rPr>
                        <a:t>年烏克蘭電力攻擊</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3"/>
                        </a:rPr>
                        <a:t>Sandworm </a:t>
                      </a:r>
                      <a:r>
                        <a:rPr lang="zh-TW" altLang="en-US" sz="1800" b="0" i="0" u="none" strike="noStrike" kern="1200" dirty="0" smtClean="0">
                          <a:solidFill>
                            <a:schemeClr val="tx1"/>
                          </a:solidFill>
                          <a:effectLst/>
                          <a:latin typeface="+mn-lt"/>
                          <a:ea typeface="+mn-ea"/>
                          <a:cs typeface="+mn-cs"/>
                          <a:hlinkClick r:id="rId3"/>
                        </a:rPr>
                        <a:t>團隊</a:t>
                      </a:r>
                      <a:r>
                        <a:rPr lang="zh-TW" altLang="en-US" sz="1800" b="0" i="0" kern="1200" dirty="0" smtClean="0">
                          <a:solidFill>
                            <a:schemeClr val="tx1"/>
                          </a:solidFill>
                          <a:effectLst/>
                          <a:latin typeface="+mn-lt"/>
                          <a:ea typeface="+mn-ea"/>
                          <a:cs typeface="+mn-cs"/>
                        </a:rPr>
                        <a:t>使用</a:t>
                      </a:r>
                      <a:r>
                        <a:rPr lang="en-US" altLang="zh-TW" dirty="0" err="1" smtClean="0">
                          <a:solidFill>
                            <a:srgbClr val="FF0000"/>
                          </a:solidFill>
                        </a:rPr>
                        <a:t>sp_addlinkedsrvlogin</a:t>
                      </a:r>
                      <a:r>
                        <a:rPr lang="en-US" altLang="zh-TW" sz="1800" b="0" i="0" kern="1200" dirty="0" smtClean="0">
                          <a:solidFill>
                            <a:srgbClr val="FF0000"/>
                          </a:solidFill>
                          <a:effectLst/>
                          <a:latin typeface="+mn-lt"/>
                          <a:ea typeface="+mn-ea"/>
                          <a:cs typeface="+mn-cs"/>
                        </a:rPr>
                        <a:t>.</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589689">
                <a:tc>
                  <a:txBody>
                    <a:bodyPr/>
                    <a:lstStyle/>
                    <a:p>
                      <a:pPr fontAlgn="t"/>
                      <a:r>
                        <a:rPr lang="en-US" altLang="zh-TW" sz="1800" b="0" i="0" u="none" strike="noStrike" kern="1200" dirty="0" smtClean="0">
                          <a:solidFill>
                            <a:schemeClr val="tx1"/>
                          </a:solidFill>
                          <a:effectLst/>
                          <a:latin typeface="+mn-lt"/>
                          <a:ea typeface="+mn-ea"/>
                          <a:cs typeface="+mn-cs"/>
                          <a:hlinkClick r:id="rId4"/>
                        </a:rPr>
                        <a:t>G0119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en-US" altLang="zh-TW" sz="1800" b="0" i="0" kern="1200" dirty="0" smtClean="0">
                          <a:solidFill>
                            <a:schemeClr val="tx1"/>
                          </a:solidFill>
                          <a:effectLst/>
                          <a:latin typeface="+mn-lt"/>
                          <a:ea typeface="+mn-ea"/>
                          <a:cs typeface="+mn-cs"/>
                        </a:rPr>
                        <a:t> used </a:t>
                      </a:r>
                      <a:r>
                        <a:rPr lang="en-US" altLang="zh-TW" dirty="0" smtClean="0">
                          <a:solidFill>
                            <a:srgbClr val="FF0000"/>
                          </a:solidFill>
                        </a:rPr>
                        <a:t>wmic.exe</a:t>
                      </a:r>
                      <a:r>
                        <a:rPr lang="en-US" altLang="zh-TW" sz="1800" b="0" i="0" kern="1200" dirty="0" smtClean="0">
                          <a:solidFill>
                            <a:schemeClr val="tx1"/>
                          </a:solidFill>
                          <a:effectLst/>
                          <a:latin typeface="+mn-lt"/>
                          <a:ea typeface="+mn-ea"/>
                          <a:cs typeface="+mn-cs"/>
                        </a:rPr>
                        <a:t> to add a new user to the system.</a:t>
                      </a: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zh-TW" altLang="en-US" sz="1800" b="0" i="0" kern="1200" dirty="0" smtClean="0">
                          <a:solidFill>
                            <a:schemeClr val="tx1"/>
                          </a:solidFill>
                          <a:effectLst/>
                          <a:latin typeface="+mn-lt"/>
                          <a:ea typeface="+mn-ea"/>
                          <a:cs typeface="+mn-cs"/>
                        </a:rPr>
                        <a:t>用於</a:t>
                      </a:r>
                      <a:r>
                        <a:rPr lang="en-US" altLang="zh-TW" dirty="0" smtClean="0">
                          <a:solidFill>
                            <a:srgbClr val="FF0000"/>
                          </a:solidFill>
                        </a:rPr>
                        <a:t>wmic.exe</a:t>
                      </a:r>
                      <a:r>
                        <a:rPr lang="zh-TW" altLang="en-US" sz="1800" b="0" i="0" kern="1200" dirty="0" smtClean="0">
                          <a:solidFill>
                            <a:schemeClr val="tx1"/>
                          </a:solidFill>
                          <a:effectLst/>
                          <a:latin typeface="+mn-lt"/>
                          <a:ea typeface="+mn-ea"/>
                          <a:cs typeface="+mn-cs"/>
                        </a:rPr>
                        <a:t>為系統新增使用者。</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54</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0"/>
            <a:ext cx="11808617" cy="584775"/>
          </a:xfrm>
          <a:prstGeom prst="rect">
            <a:avLst/>
          </a:prstGeom>
        </p:spPr>
        <p:txBody>
          <a:bodyPr wrap="none">
            <a:spAutoFit/>
          </a:bodyPr>
          <a:lstStyle/>
          <a:p>
            <a:r>
              <a:rPr lang="en-US" altLang="zh-TW" sz="3200" dirty="0" smtClean="0"/>
              <a:t>5.</a:t>
            </a:r>
            <a:r>
              <a:rPr lang="zh-TW" altLang="en-US" sz="3200" dirty="0" smtClean="0"/>
              <a:t>持</a:t>
            </a:r>
            <a:r>
              <a:rPr lang="zh-TW" altLang="en-US" sz="3200" dirty="0"/>
              <a:t>續</a:t>
            </a:r>
            <a:r>
              <a:rPr lang="en-US" altLang="zh-TW" sz="3200" dirty="0" smtClean="0"/>
              <a:t>Persistence</a:t>
            </a:r>
            <a:r>
              <a:rPr lang="zh-TW" altLang="en-US" sz="3200" dirty="0" smtClean="0"/>
              <a:t> 戰術</a:t>
            </a:r>
            <a:r>
              <a:rPr lang="en-US" altLang="zh-TW" sz="3200" dirty="0" smtClean="0"/>
              <a:t>| 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308303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25112805"/>
              </p:ext>
            </p:extLst>
          </p:nvPr>
        </p:nvGraphicFramePr>
        <p:xfrm>
          <a:off x="146223" y="508054"/>
          <a:ext cx="11804985" cy="5764729"/>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2"/>
                        </a:rPr>
                        <a:t>M1032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Multi-factor </a:t>
                      </a:r>
                      <a:r>
                        <a:rPr lang="en-US" u="none" strike="noStrike" dirty="0">
                          <a:solidFill>
                            <a:srgbClr val="4F7CAC"/>
                          </a:solidFill>
                          <a:effectLst/>
                          <a:hlinkClick r:id="rId2"/>
                        </a:rPr>
                        <a:t>Authentication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multi-factor authentication for user and privileged accounts.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對使用者和特權帳戶使用多重身份驗證。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access controls and firewalls to limit access to domain controllers and systems used to create and manage accounts.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設定存取控制和防火牆以限制對用於建立和管理帳戶的網域控制器和系統的存取。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Protect domain controllers by ensuring proper security configuration for critical servers.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透過確保關鍵伺服器的正確安全配置來保護網域控制站。</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Do not allow domain administrator accounts to be used for day-to-day operations that may expose them to potential adversaries on unprivileged systems.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不允許網域管理員帳戶用於日常操作，這可能會將其暴露給非特權系統上的潛在對手。</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4212824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391773484"/>
              </p:ext>
            </p:extLst>
          </p:nvPr>
        </p:nvGraphicFramePr>
        <p:xfrm>
          <a:off x="0" y="918130"/>
          <a:ext cx="12192000" cy="5460636"/>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22993">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for actions that are associated with account creation, such as net user or </a:t>
                      </a:r>
                      <a:r>
                        <a:rPr lang="en-US" altLang="zh-TW" sz="1800" b="0" i="0" kern="1200" dirty="0" err="1" smtClean="0">
                          <a:solidFill>
                            <a:schemeClr val="tx1"/>
                          </a:solidFill>
                          <a:effectLst/>
                          <a:latin typeface="+mn-lt"/>
                          <a:ea typeface="+mn-ea"/>
                          <a:cs typeface="+mn-cs"/>
                        </a:rPr>
                        <a:t>useradd</a:t>
                      </a:r>
                      <a:endParaRPr lang="en-US" altLang="zh-TW" sz="1800" b="0" i="0" kern="1200" dirty="0" smtClean="0">
                        <a:solidFill>
                          <a:schemeClr val="tx1"/>
                        </a:solidFill>
                        <a:effectLst/>
                        <a:latin typeface="+mn-lt"/>
                        <a:ea typeface="+mn-ea"/>
                        <a:cs typeface="+mn-cs"/>
                      </a:endParaRP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監視與帳戶建立相關的操作的執行命令和參數，例如 </a:t>
                      </a:r>
                      <a:r>
                        <a:rPr lang="en-US" altLang="zh-TW" sz="1800" b="0" i="0" kern="1200" dirty="0" smtClean="0">
                          <a:solidFill>
                            <a:schemeClr val="tx1"/>
                          </a:solidFill>
                          <a:effectLst/>
                          <a:latin typeface="+mn-lt"/>
                          <a:ea typeface="+mn-ea"/>
                          <a:cs typeface="+mn-cs"/>
                        </a:rPr>
                        <a:t>net user </a:t>
                      </a:r>
                      <a:r>
                        <a:rPr lang="zh-TW" altLang="en-US" sz="1800" b="0" i="0" kern="1200" dirty="0" smtClean="0">
                          <a:solidFill>
                            <a:schemeClr val="tx1"/>
                          </a:solidFill>
                          <a:effectLst/>
                          <a:latin typeface="+mn-lt"/>
                          <a:ea typeface="+mn-ea"/>
                          <a:cs typeface="+mn-cs"/>
                        </a:rPr>
                        <a:t>或 </a:t>
                      </a:r>
                      <a:r>
                        <a:rPr lang="en-US" altLang="zh-TW" sz="1800" b="0" i="0" kern="1200" dirty="0" err="1" smtClean="0">
                          <a:solidFill>
                            <a:schemeClr val="tx1"/>
                          </a:solidFill>
                          <a:effectLst/>
                          <a:latin typeface="+mn-lt"/>
                          <a:ea typeface="+mn-ea"/>
                          <a:cs typeface="+mn-cs"/>
                        </a:rPr>
                        <a:t>useradd</a:t>
                      </a:r>
                      <a:r>
                        <a:rPr lang="zh-TW" altLang="en-US" sz="1800" b="0" i="0" kern="1200" dirty="0" smtClean="0">
                          <a:solidFill>
                            <a:schemeClr val="tx1"/>
                          </a:solidFill>
                          <a:effectLst/>
                          <a:latin typeface="+mn-lt"/>
                          <a:ea typeface="+mn-ea"/>
                          <a:cs typeface="+mn-cs"/>
                        </a:rPr>
                        <a:t>。</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associated with account creation, such as net.exe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監視與帳戶建立相關的新執行的進程，例如 </a:t>
                      </a:r>
                      <a:r>
                        <a:rPr lang="en-US" altLang="zh-TW" sz="1800" b="0" i="0" kern="1200" dirty="0" smtClean="0">
                          <a:solidFill>
                            <a:schemeClr val="tx1"/>
                          </a:solidFill>
                          <a:effectLst/>
                          <a:latin typeface="+mn-lt"/>
                          <a:ea typeface="+mn-ea"/>
                          <a:cs typeface="+mn-cs"/>
                        </a:rPr>
                        <a:t>net.exe</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878361">
                <a:tc>
                  <a:txBody>
                    <a:bodyPr/>
                    <a:lstStyle/>
                    <a:p>
                      <a:r>
                        <a:rPr lang="en-US" altLang="zh-TW" sz="1800" b="0" i="0" u="none" strike="noStrike" kern="1200" dirty="0" smtClean="0">
                          <a:solidFill>
                            <a:schemeClr val="tx1"/>
                          </a:solidFill>
                          <a:effectLst/>
                          <a:latin typeface="+mn-lt"/>
                          <a:ea typeface="+mn-ea"/>
                          <a:cs typeface="+mn-cs"/>
                          <a:hlinkClick r:id="rId6"/>
                        </a:rPr>
                        <a:t>DS0002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6"/>
                        </a:rPr>
                        <a:t>User </a:t>
                      </a:r>
                      <a:r>
                        <a:rPr lang="en-US" u="none" strike="noStrike" dirty="0">
                          <a:solidFill>
                            <a:srgbClr val="4F7CAC"/>
                          </a:solidFill>
                          <a:effectLst/>
                          <a:hlinkClick r:id="rId6"/>
                        </a:rPr>
                        <a:t>Account</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User Account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用戶帳戶創建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user accounts through account audits to detect suspicious accounts that may have been created by an adversary. Collect data on account creation within a network or Windows Event ID 4720 (for when a user account is created on a Windows system and domain controller).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透過帳戶審核監控新建的使用者帳戶，以偵測可能由對手建立的可疑帳戶。收集網路內帳戶建立或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4720 </a:t>
                      </a:r>
                      <a:r>
                        <a:rPr lang="zh-TW" altLang="en-US" sz="1800" b="0" i="0" kern="1200" dirty="0" smtClean="0">
                          <a:solidFill>
                            <a:schemeClr val="tx1"/>
                          </a:solidFill>
                          <a:effectLst/>
                          <a:latin typeface="+mn-lt"/>
                          <a:ea typeface="+mn-ea"/>
                          <a:cs typeface="+mn-cs"/>
                        </a:rPr>
                        <a:t>的資料（適用於在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系統和網域控制站上建立使用者帳戶時）。</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56</a:t>
            </a:fld>
            <a:endParaRPr lang="zh-TW" altLang="en-US"/>
          </a:p>
        </p:txBody>
      </p:sp>
    </p:spTree>
    <p:extLst>
      <p:ext uri="{BB962C8B-B14F-4D97-AF65-F5344CB8AC3E}">
        <p14:creationId xmlns:p14="http://schemas.microsoft.com/office/powerpoint/2010/main" val="118891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a:t>
                      </a:r>
                      <a:r>
                        <a:rPr lang="en-US" altLang="zh-TW" sz="2800" b="1" baseline="0" dirty="0" smtClean="0"/>
                        <a:t> </a:t>
                      </a:r>
                      <a:r>
                        <a:rPr lang="en-US" altLang="zh-TW" sz="2800" b="1" dirty="0" smtClean="0"/>
                        <a:t>Abuse Elevation Control Mechanism</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訪問令牌操縱</a:t>
                      </a:r>
                      <a:r>
                        <a:rPr lang="en-US" altLang="zh-TW" sz="2800" b="1" dirty="0" smtClean="0"/>
                        <a:t>(5) Access Token Manipulation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帳戶操縱</a:t>
                      </a:r>
                      <a:r>
                        <a:rPr lang="en-US" altLang="zh-TW" sz="2800" b="1" dirty="0" smtClean="0"/>
                        <a:t>(6) Account Manipulation</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引導或登入自動啟動執行</a:t>
                      </a:r>
                      <a:r>
                        <a:rPr lang="en-US" altLang="zh-TW" sz="2800" b="1" dirty="0" smtClean="0"/>
                        <a:t>(15) Boot or Logon </a:t>
                      </a:r>
                      <a:r>
                        <a:rPr lang="en-US" altLang="zh-TW" sz="2800" b="1" dirty="0" err="1" smtClean="0"/>
                        <a:t>Autostart</a:t>
                      </a:r>
                      <a:r>
                        <a:rPr lang="en-US" altLang="zh-TW" sz="2800" b="1" dirty="0" smtClean="0"/>
                        <a: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啟動或登入初始化腳本</a:t>
                      </a:r>
                      <a:r>
                        <a:rPr lang="en-US" altLang="zh-TW" sz="2800" b="1" dirty="0" smtClean="0"/>
                        <a:t>(5) Boot or Logon Initialization Scripts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建立或修改系統進程</a:t>
                      </a:r>
                      <a:r>
                        <a:rPr lang="en-US" altLang="zh-TW" sz="2800" b="1" dirty="0" smtClean="0"/>
                        <a:t>(4) Create or Modify System Process</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域策略修改</a:t>
                      </a:r>
                      <a:r>
                        <a:rPr lang="en-US" altLang="zh-TW" sz="2800" b="1" dirty="0" smtClean="0"/>
                        <a:t>(2) Domain Policy Modification</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逃往主機 </a:t>
                      </a:r>
                      <a:r>
                        <a:rPr lang="en-US" altLang="zh-TW" sz="2800" b="1" dirty="0" smtClean="0"/>
                        <a:t>Escape to Host</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事件觸發執行 </a:t>
                      </a:r>
                      <a:r>
                        <a:rPr lang="en-US" altLang="zh-TW" sz="2800" b="1" dirty="0" smtClean="0"/>
                        <a:t>(16) Event Triggered Execution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利用權限升級 </a:t>
                      </a:r>
                      <a:r>
                        <a:rPr lang="en-US" altLang="zh-TW" sz="2800" b="1" dirty="0" smtClean="0"/>
                        <a:t>Exploitation for Privilege Escalation</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57</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6.</a:t>
                      </a:r>
                      <a:r>
                        <a:rPr lang="zh-TW" altLang="en-US" sz="2800" dirty="0" smtClean="0"/>
                        <a:t>權限提升</a:t>
                      </a:r>
                      <a:r>
                        <a:rPr lang="en-US" altLang="zh-TW" sz="2800" dirty="0" smtClean="0"/>
                        <a:t>Privilege Escalation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a:t>
                      </a:r>
                      <a:r>
                        <a:rPr lang="en-US" altLang="zh-TW" sz="2800" b="1" dirty="0" smtClean="0"/>
                        <a:t>(13) Hijack Execution Flow</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行程注入</a:t>
                      </a:r>
                      <a:r>
                        <a:rPr lang="en-US" altLang="zh-TW" sz="2800" b="1" dirty="0" smtClean="0"/>
                        <a:t>(12) Process Injection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計劃任務</a:t>
                      </a:r>
                      <a:r>
                        <a:rPr lang="en-US" altLang="zh-TW" sz="2800" b="1" dirty="0" smtClean="0"/>
                        <a:t>/</a:t>
                      </a:r>
                      <a:r>
                        <a:rPr lang="zh-TW" altLang="en-US" sz="2800" b="1" dirty="0" smtClean="0"/>
                        <a:t>作業</a:t>
                      </a:r>
                      <a:r>
                        <a:rPr lang="en-US" altLang="zh-TW" sz="2800" b="1" dirty="0" smtClean="0"/>
                        <a:t>(5) Scheduled Task/Job</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有效帳戶</a:t>
                      </a:r>
                      <a:r>
                        <a:rPr lang="en-US" altLang="zh-TW" sz="2800" b="1" dirty="0" smtClean="0"/>
                        <a:t>(4) Valid Accounts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58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460890667"/>
              </p:ext>
            </p:extLst>
          </p:nvPr>
        </p:nvGraphicFramePr>
        <p:xfrm>
          <a:off x="7032383" y="3770707"/>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Systemd</a:t>
                      </a:r>
                      <a:r>
                        <a:rPr lang="en-US" altLang="zh-TW" sz="1800" b="0" i="0" u="none" strike="noStrike" kern="1200" dirty="0" smtClean="0">
                          <a:solidFill>
                            <a:schemeClr val="tx1"/>
                          </a:solidFill>
                          <a:effectLst/>
                          <a:latin typeface="+mn-lt"/>
                          <a:ea typeface="+mn-ea"/>
                          <a:cs typeface="+mn-cs"/>
                          <a:hlinkClick r:id="rId5"/>
                        </a:rPr>
                        <a:t>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8"/>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Launch Daemon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513927"/>
                  </a:ext>
                </a:extLst>
              </a:tr>
            </a:tbl>
          </a:graphicData>
        </a:graphic>
      </p:graphicFrame>
      <p:sp>
        <p:nvSpPr>
          <p:cNvPr id="4" name="矩形 3"/>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
        <p:nvSpPr>
          <p:cNvPr id="5" name="矩形 4"/>
          <p:cNvSpPr/>
          <p:nvPr/>
        </p:nvSpPr>
        <p:spPr>
          <a:xfrm>
            <a:off x="112072" y="671691"/>
            <a:ext cx="6388393"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會建立或修改系統級進程來重複執行惡意負載，作為持久性的一部分。當作業系統啟動時，它們可以啟動執行後台系統功能的進程。在 </a:t>
            </a:r>
            <a:r>
              <a:rPr lang="en-US" altLang="zh-TW" dirty="0"/>
              <a:t>Windows </a:t>
            </a:r>
            <a:r>
              <a:rPr lang="zh-TW" altLang="en-US" dirty="0"/>
              <a:t>和 </a:t>
            </a:r>
            <a:r>
              <a:rPr lang="en-US" altLang="zh-TW" dirty="0"/>
              <a:t>Linux </a:t>
            </a:r>
            <a:r>
              <a:rPr lang="zh-TW" altLang="en-US" dirty="0"/>
              <a:t>上，這些系統進程稱為服務</a:t>
            </a:r>
            <a:r>
              <a:rPr lang="zh-TW" altLang="en-US" dirty="0" smtClean="0"/>
              <a:t>。在 </a:t>
            </a:r>
            <a:r>
              <a:rPr lang="en-US" altLang="zh-TW" dirty="0" err="1"/>
              <a:t>macOS</a:t>
            </a:r>
            <a:r>
              <a:rPr lang="en-US" altLang="zh-TW" dirty="0"/>
              <a:t> </a:t>
            </a:r>
            <a:r>
              <a:rPr lang="zh-TW" altLang="en-US" dirty="0"/>
              <a:t>上，執行名為</a:t>
            </a:r>
            <a:r>
              <a:rPr lang="en-US" altLang="zh-TW" dirty="0">
                <a:solidFill>
                  <a:srgbClr val="FF0000"/>
                </a:solidFill>
              </a:rPr>
              <a:t>Launch Daemon</a:t>
            </a:r>
            <a:r>
              <a:rPr lang="zh-TW" altLang="en-US" dirty="0"/>
              <a:t>和</a:t>
            </a:r>
            <a:r>
              <a:rPr lang="en-US" altLang="zh-TW" dirty="0">
                <a:solidFill>
                  <a:srgbClr val="FF0000"/>
                </a:solidFill>
              </a:rPr>
              <a:t>Launch Agent </a:t>
            </a:r>
            <a:r>
              <a:rPr lang="zh-TW" altLang="en-US" dirty="0"/>
              <a:t>的</a:t>
            </a:r>
            <a:r>
              <a:rPr lang="en-US" altLang="zh-TW" dirty="0" err="1"/>
              <a:t>launchd</a:t>
            </a:r>
            <a:r>
              <a:rPr lang="en-US" altLang="zh-TW" dirty="0"/>
              <a:t> </a:t>
            </a:r>
            <a:r>
              <a:rPr lang="zh-TW" altLang="en-US" dirty="0"/>
              <a:t>程序來完成系統初始化並載入使用者特定參數。</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會安裝新的服務、守護程序或代理，這些服務、守護程序或代理可以配置為在啟動時或以可重複的時間間隔執行，以建立持久性。同樣，攻擊者可能會修改現有的服務、守護程序或代理以達到相同的效果。</a:t>
            </a:r>
          </a:p>
          <a:p>
            <a:pPr marL="285750" indent="-285750">
              <a:buFont typeface="Wingdings" panose="05000000000000000000" pitchFamily="2" charset="2"/>
              <a:buChar char="n"/>
            </a:pPr>
            <a:r>
              <a:rPr lang="zh-TW" altLang="en-US" dirty="0"/>
              <a:t>服務、守護程式或代理程式可以使用管理員權限創建，但在 </a:t>
            </a:r>
            <a:r>
              <a:rPr lang="en-US" altLang="zh-TW" dirty="0"/>
              <a:t>root/SYSTEM </a:t>
            </a:r>
            <a:r>
              <a:rPr lang="zh-TW" altLang="en-US" dirty="0"/>
              <a:t>權限下執行。攻擊者可能會利用此功能建立或修改系統程序以提升權限</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create or modify system-level processes to repeatedly execute malicious payloads as part of persistence. When operating systems boot up, they can start processes that perform background system functions. On Windows and Linux, these system processes are referred to as </a:t>
            </a:r>
            <a:r>
              <a:rPr lang="en-US" altLang="zh-TW" dirty="0" err="1" smtClean="0"/>
              <a:t>services.On</a:t>
            </a:r>
            <a:r>
              <a:rPr lang="en-US" altLang="zh-TW" dirty="0" smtClean="0"/>
              <a:t> </a:t>
            </a:r>
            <a:r>
              <a:rPr lang="en-US" altLang="zh-TW" dirty="0" err="1"/>
              <a:t>macOS</a:t>
            </a:r>
            <a:r>
              <a:rPr lang="en-US" altLang="zh-TW" dirty="0"/>
              <a:t>, </a:t>
            </a:r>
            <a:r>
              <a:rPr lang="en-US" altLang="zh-TW" dirty="0" err="1"/>
              <a:t>launchd</a:t>
            </a:r>
            <a:r>
              <a:rPr lang="en-US" altLang="zh-TW" dirty="0"/>
              <a:t> processes known as </a:t>
            </a:r>
            <a:r>
              <a:rPr lang="en-US" altLang="zh-TW" dirty="0">
                <a:solidFill>
                  <a:srgbClr val="FF0000"/>
                </a:solidFill>
              </a:rPr>
              <a:t>Launch Daemon </a:t>
            </a:r>
            <a:r>
              <a:rPr lang="en-US" altLang="zh-TW" dirty="0"/>
              <a:t>and </a:t>
            </a:r>
            <a:r>
              <a:rPr lang="en-US" altLang="zh-TW" dirty="0">
                <a:solidFill>
                  <a:srgbClr val="FF0000"/>
                </a:solidFill>
              </a:rPr>
              <a:t>Launch Agent </a:t>
            </a:r>
            <a:r>
              <a:rPr lang="en-US" altLang="zh-TW" dirty="0"/>
              <a:t>are run to finish system initialization and load user specific parameters</a:t>
            </a:r>
            <a:r>
              <a:rPr lang="en-US" altLang="zh-TW" dirty="0" smtClean="0"/>
              <a:t>.</a:t>
            </a:r>
            <a:endParaRPr lang="zh-TW" altLang="en-US" dirty="0"/>
          </a:p>
        </p:txBody>
      </p:sp>
      <p:sp>
        <p:nvSpPr>
          <p:cNvPr id="6" name="矩形 5"/>
          <p:cNvSpPr/>
          <p:nvPr/>
        </p:nvSpPr>
        <p:spPr>
          <a:xfrm>
            <a:off x="6944248" y="1276507"/>
            <a:ext cx="4278745" cy="1815882"/>
          </a:xfrm>
          <a:prstGeom prst="rect">
            <a:avLst/>
          </a:prstGeom>
          <a:solidFill>
            <a:srgbClr val="E0DBEB"/>
          </a:solidFill>
        </p:spPr>
        <p:txBody>
          <a:bodyPr wrap="square">
            <a:spAutoFit/>
          </a:bodyPr>
          <a:lstStyle/>
          <a:p>
            <a:r>
              <a:rPr lang="en-US" altLang="zh-TW" sz="1400" b="1" dirty="0">
                <a:latin typeface="Roboto-Regular"/>
              </a:rPr>
              <a:t>ID: T1543</a:t>
            </a:r>
          </a:p>
          <a:p>
            <a:r>
              <a:rPr lang="en-US" altLang="zh-TW" sz="1400" b="1" dirty="0" smtClean="0">
                <a:latin typeface="Roboto-Regular"/>
              </a:rPr>
              <a:t>Sub-techniques : </a:t>
            </a:r>
            <a:r>
              <a:rPr lang="en-US" altLang="zh-TW" sz="1400" dirty="0" smtClean="0">
                <a:hlinkClick r:id="rId2"/>
              </a:rPr>
              <a:t>T1543.001</a:t>
            </a:r>
            <a:r>
              <a:rPr lang="en-US" altLang="zh-TW" sz="1400" dirty="0"/>
              <a:t>, </a:t>
            </a:r>
            <a:r>
              <a:rPr lang="en-US" altLang="zh-TW" sz="1400" dirty="0">
                <a:hlinkClick r:id="rId4"/>
              </a:rPr>
              <a:t>T1543.002</a:t>
            </a:r>
            <a:r>
              <a:rPr lang="en-US" altLang="zh-TW" sz="1400" dirty="0"/>
              <a:t>, </a:t>
            </a:r>
            <a:r>
              <a:rPr lang="en-US" altLang="zh-TW" sz="1400" dirty="0">
                <a:hlinkClick r:id="rId6"/>
              </a:rPr>
              <a:t>T1543.003</a:t>
            </a:r>
            <a:r>
              <a:rPr lang="en-US" altLang="zh-TW" sz="1400" dirty="0"/>
              <a:t>, </a:t>
            </a:r>
            <a:r>
              <a:rPr lang="en-US" altLang="zh-TW" sz="1400" dirty="0" smtClean="0">
                <a:hlinkClick r:id="rId8"/>
              </a:rPr>
              <a:t>T1543.004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smtClean="0">
                <a:hlinkClick r:id="rId10"/>
              </a:rPr>
              <a:t>Persistence</a:t>
            </a:r>
            <a:r>
              <a:rPr lang="en-US" altLang="zh-TW" sz="1400" dirty="0"/>
              <a:t>, </a:t>
            </a:r>
            <a:r>
              <a:rPr lang="en-US" altLang="zh-TW" sz="1400" dirty="0">
                <a:hlinkClick r:id="rId11"/>
              </a:rPr>
              <a:t>Privilege </a:t>
            </a:r>
            <a:r>
              <a:rPr lang="en-US" altLang="zh-TW" sz="1400" dirty="0" smtClean="0">
                <a:hlinkClick r:id="rId11"/>
              </a:rPr>
              <a:t>Escalation</a:t>
            </a:r>
            <a:endParaRPr lang="en-US" altLang="zh-TW"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Version: 1.1</a:t>
            </a:r>
          </a:p>
          <a:p>
            <a:r>
              <a:rPr lang="en-US" altLang="zh-TW" sz="1400" b="1" dirty="0">
                <a:latin typeface="Roboto-Regular"/>
              </a:rPr>
              <a:t>Created: 10 January 2020</a:t>
            </a:r>
          </a:p>
          <a:p>
            <a:r>
              <a:rPr lang="en-US" altLang="zh-TW" sz="1400" b="1" dirty="0">
                <a:latin typeface="Roboto-Regular"/>
              </a:rPr>
              <a:t>Last Modified: 20 April 2022</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59</a:t>
            </a:fld>
            <a:endParaRPr lang="zh-TW" altLang="en-US"/>
          </a:p>
        </p:txBody>
      </p:sp>
    </p:spTree>
    <p:extLst>
      <p:ext uri="{BB962C8B-B14F-4D97-AF65-F5344CB8AC3E}">
        <p14:creationId xmlns:p14="http://schemas.microsoft.com/office/powerpoint/2010/main" val="4228955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pPr/>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700215035"/>
              </p:ext>
            </p:extLst>
          </p:nvPr>
        </p:nvGraphicFramePr>
        <p:xfrm>
          <a:off x="0" y="677404"/>
          <a:ext cx="12192000" cy="554736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t>
                      </a:r>
                      <a:r>
                        <a:rPr lang="en-US" altLang="zh-TW" sz="1800" b="0" i="0" u="none" strike="noStrike" kern="1200" dirty="0" smtClean="0">
                          <a:solidFill>
                            <a:schemeClr val="tx1"/>
                          </a:solidFill>
                          <a:effectLst/>
                          <a:latin typeface="+mn-lt"/>
                          <a:ea typeface="+mn-ea"/>
                          <a:cs typeface="+mn-cs"/>
                          <a:hlinkClick r:id="rId3"/>
                        </a:rPr>
                        <a:t>Agent</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發射代理</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sz="1800" dirty="0" smtClean="0">
                          <a:effectLst/>
                        </a:rPr>
                        <a:t>Adversaries may create or modify launch agents to repeatedly execute malicious payloads as part of persistence. When a user logs in, a per-user </a:t>
                      </a:r>
                      <a:r>
                        <a:rPr lang="en-US" sz="1800" dirty="0" err="1" smtClean="0">
                          <a:effectLst/>
                        </a:rPr>
                        <a:t>launchd</a:t>
                      </a:r>
                      <a:r>
                        <a:rPr lang="en-US" sz="1800" dirty="0" smtClean="0">
                          <a:effectLst/>
                        </a:rPr>
                        <a:t> process is started which loads the parameters for each launch-on-demand user agent from the property list (.</a:t>
                      </a:r>
                      <a:r>
                        <a:rPr lang="en-US" sz="1800" dirty="0" err="1" smtClean="0">
                          <a:effectLst/>
                        </a:rPr>
                        <a:t>plist</a:t>
                      </a:r>
                      <a:r>
                        <a:rPr lang="en-US" sz="1800" dirty="0" smtClean="0">
                          <a:effectLst/>
                        </a:rPr>
                        <a:t>) file found in /System/Library/</a:t>
                      </a:r>
                      <a:r>
                        <a:rPr lang="en-US" sz="1800" dirty="0" err="1" smtClean="0">
                          <a:effectLst/>
                        </a:rPr>
                        <a:t>LaunchAgents</a:t>
                      </a:r>
                      <a:r>
                        <a:rPr lang="en-US" sz="1800" dirty="0" smtClean="0">
                          <a:effectLst/>
                        </a:rPr>
                        <a:t>, /Library/</a:t>
                      </a:r>
                      <a:r>
                        <a:rPr lang="en-US" sz="1800" dirty="0" err="1" smtClean="0">
                          <a:effectLst/>
                        </a:rPr>
                        <a:t>LaunchAgents</a:t>
                      </a:r>
                      <a:r>
                        <a:rPr lang="en-US" sz="1800" dirty="0" smtClean="0">
                          <a:effectLst/>
                        </a:rPr>
                        <a:t>, and ~/Library/</a:t>
                      </a:r>
                      <a:r>
                        <a:rPr lang="en-US" sz="1800" dirty="0" err="1" smtClean="0">
                          <a:effectLst/>
                        </a:rPr>
                        <a:t>LaunchAgents</a:t>
                      </a:r>
                      <a:r>
                        <a:rPr lang="en-US" sz="1800" dirty="0" smtClean="0">
                          <a:effectLst/>
                        </a:rPr>
                        <a:t>. Property list files use the Label, </a:t>
                      </a:r>
                      <a:r>
                        <a:rPr lang="en-US" sz="1800" dirty="0" err="1" smtClean="0">
                          <a:effectLst/>
                        </a:rPr>
                        <a:t>ProgramArguments</a:t>
                      </a:r>
                      <a:r>
                        <a:rPr lang="en-US" sz="1800" dirty="0" smtClean="0">
                          <a:effectLst/>
                        </a:rPr>
                        <a:t> , and </a:t>
                      </a:r>
                      <a:r>
                        <a:rPr lang="en-US" sz="1800" dirty="0" err="1" smtClean="0">
                          <a:effectLst/>
                        </a:rPr>
                        <a:t>RunAtLoad</a:t>
                      </a:r>
                      <a:r>
                        <a:rPr lang="en-US" sz="1800" dirty="0" smtClean="0">
                          <a:effectLst/>
                        </a:rPr>
                        <a:t> keys to identify the Launch Agent's name, executable location, and execution time. Launch Agents are often installed to perform updates to programs, launch user specified programs at login, or to conduct other developer tasks.</a:t>
                      </a:r>
                    </a:p>
                    <a:p>
                      <a:pPr marL="285750" indent="-285750" fontAlgn="t">
                        <a:buFont typeface="Wingdings" panose="05000000000000000000" pitchFamily="2" charset="2"/>
                        <a:buChar char="n"/>
                      </a:pPr>
                      <a:r>
                        <a:rPr lang="zh-TW" altLang="en-US" sz="1800" dirty="0" smtClean="0">
                          <a:effectLst/>
                        </a:rPr>
                        <a:t>攻擊者可能會建立或修改啟動代理來重複執行惡意負載，作為持久性的一部分。</a:t>
                      </a:r>
                      <a:r>
                        <a:rPr lang="en-US" altLang="zh-TW" sz="1800" dirty="0" smtClean="0">
                          <a:effectLst/>
                        </a:rPr>
                        <a:t>/System/Library/</a:t>
                      </a:r>
                      <a:r>
                        <a:rPr lang="en-US" altLang="zh-TW" sz="1800" dirty="0" err="1" smtClean="0">
                          <a:effectLst/>
                        </a:rPr>
                        <a:t>LaunchAgents</a:t>
                      </a:r>
                      <a:r>
                        <a:rPr lang="zh-TW" altLang="en-US" sz="1800" dirty="0" smtClean="0">
                          <a:effectLst/>
                        </a:rPr>
                        <a:t>當使用者登入時，將啟動每個使用者 </a:t>
                      </a:r>
                      <a:r>
                        <a:rPr lang="en-US" altLang="zh-TW" sz="1800" dirty="0" err="1" smtClean="0">
                          <a:effectLst/>
                        </a:rPr>
                        <a:t>launchd</a:t>
                      </a:r>
                      <a:r>
                        <a:rPr lang="en-US" altLang="zh-TW" sz="1800" dirty="0" smtClean="0">
                          <a:effectLst/>
                        </a:rPr>
                        <a:t> </a:t>
                      </a:r>
                      <a:r>
                        <a:rPr lang="zh-TW" altLang="en-US" sz="1800" dirty="0" smtClean="0">
                          <a:effectLst/>
                        </a:rPr>
                        <a:t>進程，該進程從、</a:t>
                      </a:r>
                      <a:r>
                        <a:rPr lang="en-US" altLang="zh-TW" sz="1800" dirty="0" smtClean="0">
                          <a:effectLst/>
                        </a:rPr>
                        <a:t>/Library/</a:t>
                      </a:r>
                      <a:r>
                        <a:rPr lang="en-US" altLang="zh-TW" sz="1800" dirty="0" err="1" smtClean="0">
                          <a:effectLst/>
                        </a:rPr>
                        <a:t>LaunchAgents</a:t>
                      </a:r>
                      <a:r>
                        <a:rPr lang="zh-TW" altLang="en-US" sz="1800" dirty="0" smtClean="0">
                          <a:effectLst/>
                        </a:rPr>
                        <a:t>和中找到的屬性清單 </a:t>
                      </a:r>
                      <a:r>
                        <a:rPr lang="en-US" altLang="zh-TW" sz="1800" dirty="0" smtClean="0">
                          <a:effectLst/>
                        </a:rPr>
                        <a:t>(.</a:t>
                      </a:r>
                      <a:r>
                        <a:rPr lang="en-US" altLang="zh-TW" sz="1800" dirty="0" err="1" smtClean="0">
                          <a:effectLst/>
                        </a:rPr>
                        <a:t>plist</a:t>
                      </a:r>
                      <a:r>
                        <a:rPr lang="en-US" altLang="zh-TW" sz="1800" dirty="0" smtClean="0">
                          <a:effectLst/>
                        </a:rPr>
                        <a:t>) </a:t>
                      </a:r>
                      <a:r>
                        <a:rPr lang="zh-TW" altLang="en-US" sz="1800" dirty="0" smtClean="0">
                          <a:effectLst/>
                        </a:rPr>
                        <a:t>檔案會載入每個按需啟動使用者代理程式的參數</a:t>
                      </a:r>
                      <a:r>
                        <a:rPr lang="en-US" altLang="zh-TW" sz="1800" dirty="0" smtClean="0">
                          <a:effectLst/>
                        </a:rPr>
                        <a:t>~/Library/</a:t>
                      </a:r>
                      <a:r>
                        <a:rPr lang="en-US" altLang="zh-TW" sz="1800" dirty="0" err="1" smtClean="0">
                          <a:effectLst/>
                        </a:rPr>
                        <a:t>LaunchAgents</a:t>
                      </a:r>
                      <a:r>
                        <a:rPr lang="zh-TW" altLang="en-US" sz="1800" dirty="0" smtClean="0">
                          <a:effectLst/>
                        </a:rPr>
                        <a:t>。屬性清單檔案使用</a:t>
                      </a:r>
                      <a:r>
                        <a:rPr lang="en-US" altLang="zh-TW" sz="1800" dirty="0" smtClean="0">
                          <a:effectLst/>
                        </a:rPr>
                        <a:t>Label</a:t>
                      </a:r>
                      <a:r>
                        <a:rPr lang="zh-TW" altLang="en-US" sz="1800" dirty="0" smtClean="0">
                          <a:effectLst/>
                        </a:rPr>
                        <a:t>、</a:t>
                      </a:r>
                      <a:r>
                        <a:rPr lang="en-US" altLang="zh-TW" sz="1800" dirty="0" err="1" smtClean="0">
                          <a:effectLst/>
                        </a:rPr>
                        <a:t>ProgramArguments</a:t>
                      </a:r>
                      <a:r>
                        <a:rPr lang="en-US" altLang="zh-TW" sz="1800" dirty="0" smtClean="0">
                          <a:effectLst/>
                        </a:rPr>
                        <a:t> </a:t>
                      </a:r>
                      <a:r>
                        <a:rPr lang="zh-TW" altLang="en-US" sz="1800" dirty="0" smtClean="0">
                          <a:effectLst/>
                        </a:rPr>
                        <a:t>和</a:t>
                      </a:r>
                      <a:r>
                        <a:rPr lang="en-US" altLang="zh-TW" sz="1800" dirty="0" err="1" smtClean="0">
                          <a:effectLst/>
                        </a:rPr>
                        <a:t>RunAtLoad</a:t>
                      </a:r>
                      <a:r>
                        <a:rPr lang="zh-TW" altLang="en-US" sz="1800" dirty="0" smtClean="0">
                          <a:effectLst/>
                        </a:rPr>
                        <a:t>鍵來識別啟動代理的名稱、可執行位置和執行時間。通常會安裝啟動代理程式來執行程式更新、在登入時啟動使用者指定的程式或執行其他開發人員任務。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331283260"/>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805540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361860115"/>
              </p:ext>
            </p:extLst>
          </p:nvPr>
        </p:nvGraphicFramePr>
        <p:xfrm>
          <a:off x="0" y="677404"/>
          <a:ext cx="12192000" cy="390144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Systemd</a:t>
                      </a:r>
                      <a:r>
                        <a:rPr lang="en-US" altLang="zh-TW" sz="1800" b="0" i="0" u="none" strike="noStrike" kern="1200" dirty="0" smtClean="0">
                          <a:solidFill>
                            <a:schemeClr val="tx1"/>
                          </a:solidFill>
                          <a:effectLst/>
                          <a:latin typeface="+mn-lt"/>
                          <a:ea typeface="+mn-ea"/>
                          <a:cs typeface="+mn-cs"/>
                          <a:hlinkClick r:id="rId3"/>
                        </a:rPr>
                        <a:t> </a:t>
                      </a:r>
                      <a:r>
                        <a:rPr lang="en-US" altLang="zh-TW" sz="1800" b="0" i="0" u="none" strike="noStrike" kern="1200" dirty="0" smtClean="0">
                          <a:solidFill>
                            <a:schemeClr val="tx1"/>
                          </a:solidFill>
                          <a:effectLst/>
                          <a:latin typeface="+mn-lt"/>
                          <a:ea typeface="+mn-ea"/>
                          <a:cs typeface="+mn-cs"/>
                          <a:hlinkClick r:id="rId3"/>
                        </a:rPr>
                        <a:t>Service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系統服務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sz="1800" dirty="0" smtClean="0">
                          <a:effectLst/>
                        </a:rPr>
                        <a:t>Adversaries may create or modify </a:t>
                      </a:r>
                      <a:r>
                        <a:rPr lang="en-US" sz="1800" dirty="0" err="1" smtClean="0">
                          <a:effectLst/>
                        </a:rPr>
                        <a:t>systemd</a:t>
                      </a:r>
                      <a:r>
                        <a:rPr lang="en-US" sz="1800" dirty="0" smtClean="0">
                          <a:effectLst/>
                        </a:rPr>
                        <a:t> services to repeatedly execute malicious payloads as part of persistence. </a:t>
                      </a:r>
                      <a:r>
                        <a:rPr lang="en-US" sz="1800" dirty="0" err="1" smtClean="0">
                          <a:effectLst/>
                        </a:rPr>
                        <a:t>Systemd</a:t>
                      </a:r>
                      <a:r>
                        <a:rPr lang="en-US" sz="1800" dirty="0" smtClean="0">
                          <a:effectLst/>
                        </a:rPr>
                        <a:t> is a system and service manager commonly used for managing background daemon processes (also known as services) and other system resources. </a:t>
                      </a:r>
                      <a:r>
                        <a:rPr lang="en-US" sz="1800" dirty="0" err="1" smtClean="0">
                          <a:effectLst/>
                        </a:rPr>
                        <a:t>Systemd</a:t>
                      </a:r>
                      <a:r>
                        <a:rPr lang="en-US" sz="1800" dirty="0" smtClean="0">
                          <a:effectLst/>
                        </a:rPr>
                        <a:t> is the default initialization (</a:t>
                      </a:r>
                      <a:r>
                        <a:rPr lang="en-US" sz="1800" dirty="0" err="1" smtClean="0">
                          <a:effectLst/>
                        </a:rPr>
                        <a:t>init</a:t>
                      </a:r>
                      <a:r>
                        <a:rPr lang="en-US" sz="1800" dirty="0" smtClean="0">
                          <a:effectLst/>
                        </a:rPr>
                        <a:t>) system on many Linux distributions replacing legacy </a:t>
                      </a:r>
                      <a:r>
                        <a:rPr lang="en-US" sz="1800" dirty="0" err="1" smtClean="0">
                          <a:effectLst/>
                        </a:rPr>
                        <a:t>init</a:t>
                      </a:r>
                      <a:r>
                        <a:rPr lang="en-US" sz="1800" dirty="0" smtClean="0">
                          <a:effectLst/>
                        </a:rPr>
                        <a:t> systems, including </a:t>
                      </a:r>
                      <a:r>
                        <a:rPr lang="en-US" sz="1800" dirty="0" err="1" smtClean="0">
                          <a:effectLst/>
                        </a:rPr>
                        <a:t>SysVinit</a:t>
                      </a:r>
                      <a:r>
                        <a:rPr lang="en-US" sz="1800" dirty="0" smtClean="0">
                          <a:effectLst/>
                        </a:rPr>
                        <a:t> and Upstart, while remaining backwards compatible.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攻擊者可能會建立或修改 </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服務來重複執行惡意負載，作為持久性的一部分。</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是一個系統和服務管理器，通常用於管理後台守護程序（也稱為服務）和其他系統資源。</a:t>
                      </a:r>
                      <a:r>
                        <a:rPr lang="en-US" altLang="zh-TW" sz="1800" b="0" i="0" kern="1200" dirty="0" err="1" smtClean="0">
                          <a:solidFill>
                            <a:schemeClr val="tx1"/>
                          </a:solidFill>
                          <a:effectLst/>
                          <a:latin typeface="+mn-lt"/>
                          <a:ea typeface="+mn-ea"/>
                          <a:cs typeface="+mn-cs"/>
                        </a:rPr>
                        <a:t>Systemd</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是許多 </a:t>
                      </a:r>
                      <a:r>
                        <a:rPr lang="en-US" altLang="zh-TW" sz="1800" b="0" i="0" kern="1200" dirty="0" smtClean="0">
                          <a:solidFill>
                            <a:schemeClr val="tx1"/>
                          </a:solidFill>
                          <a:effectLst/>
                          <a:latin typeface="+mn-lt"/>
                          <a:ea typeface="+mn-ea"/>
                          <a:cs typeface="+mn-cs"/>
                        </a:rPr>
                        <a:t>Linux </a:t>
                      </a:r>
                      <a:r>
                        <a:rPr lang="zh-TW" altLang="en-US" sz="1800" b="0" i="0" kern="1200" dirty="0" smtClean="0">
                          <a:solidFill>
                            <a:schemeClr val="tx1"/>
                          </a:solidFill>
                          <a:effectLst/>
                          <a:latin typeface="+mn-lt"/>
                          <a:ea typeface="+mn-ea"/>
                          <a:cs typeface="+mn-cs"/>
                        </a:rPr>
                        <a:t>發行版上的預設初始化 </a:t>
                      </a:r>
                      <a:r>
                        <a:rPr lang="en-US" altLang="zh-TW"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系統，取代了傳統的 </a:t>
                      </a:r>
                      <a:r>
                        <a:rPr lang="en-US" altLang="zh-TW" sz="1800" b="0" i="0" kern="1200" dirty="0" err="1" smtClean="0">
                          <a:solidFill>
                            <a:schemeClr val="tx1"/>
                          </a:solidFill>
                          <a:effectLst/>
                          <a:latin typeface="+mn-lt"/>
                          <a:ea typeface="+mn-ea"/>
                          <a:cs typeface="+mn-cs"/>
                        </a:rPr>
                        <a:t>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系統，包括 </a:t>
                      </a:r>
                      <a:r>
                        <a:rPr lang="en-US" altLang="zh-TW" sz="1800" b="0" i="0" kern="1200" dirty="0" err="1" smtClean="0">
                          <a:solidFill>
                            <a:schemeClr val="tx1"/>
                          </a:solidFill>
                          <a:effectLst/>
                          <a:latin typeface="+mn-lt"/>
                          <a:ea typeface="+mn-ea"/>
                          <a:cs typeface="+mn-cs"/>
                        </a:rPr>
                        <a:t>SysVinit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Upstart</a:t>
                      </a:r>
                      <a:r>
                        <a:rPr lang="zh-TW" altLang="en-US" sz="1800" b="0" i="0" kern="1200" dirty="0" smtClean="0">
                          <a:solidFill>
                            <a:schemeClr val="tx1"/>
                          </a:solidFill>
                          <a:effectLst/>
                          <a:latin typeface="+mn-lt"/>
                          <a:ea typeface="+mn-ea"/>
                          <a:cs typeface="+mn-cs"/>
                        </a:rPr>
                        <a:t>，同時保持向後相容。</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2345335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430732265"/>
              </p:ext>
            </p:extLst>
          </p:nvPr>
        </p:nvGraphicFramePr>
        <p:xfrm>
          <a:off x="0" y="677404"/>
          <a:ext cx="12192000" cy="362712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a:t>
                      </a:r>
                      <a:r>
                        <a:rPr lang="en-US" altLang="zh-TW" sz="1800" b="0" i="0" u="none" strike="noStrike" kern="1200" dirty="0" smtClean="0">
                          <a:solidFill>
                            <a:schemeClr val="tx1"/>
                          </a:solidFill>
                          <a:effectLst/>
                          <a:latin typeface="+mn-lt"/>
                          <a:ea typeface="+mn-ea"/>
                          <a:cs typeface="+mn-cs"/>
                          <a:hlinkClick r:id="rId3"/>
                        </a:rPr>
                        <a:t>Service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視窗服務</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or modify Windows services to repeatedly execute malicious payloads as part of persistence. When Windows boots up, it starts programs or applications called services that perform background system functions. Windows service configuration information, including the file path to the service's executable or recovery programs/commands, is stored in the Windows Registry.</a:t>
                      </a:r>
                    </a:p>
                    <a:p>
                      <a:pPr marL="285750" indent="-285750" fontAlgn="t">
                        <a:buFont typeface="Wingdings" panose="05000000000000000000" pitchFamily="2" charset="2"/>
                        <a:buChar char="n"/>
                      </a:pPr>
                      <a:r>
                        <a:rPr lang="zh-TW" altLang="en-US" sz="1800" dirty="0" smtClean="0">
                          <a:effectLst/>
                        </a:rPr>
                        <a:t>攻擊者可能會建立或修改 </a:t>
                      </a:r>
                      <a:r>
                        <a:rPr lang="en-US" altLang="zh-TW" sz="1800" dirty="0" smtClean="0">
                          <a:effectLst/>
                        </a:rPr>
                        <a:t>Windows </a:t>
                      </a:r>
                      <a:r>
                        <a:rPr lang="zh-TW" altLang="en-US" sz="1800" dirty="0" smtClean="0">
                          <a:effectLst/>
                        </a:rPr>
                        <a:t>服務來重複執行惡意有效負載，作為持久性的一部分。當 </a:t>
                      </a:r>
                      <a:r>
                        <a:rPr lang="en-US" altLang="zh-TW" sz="1800" dirty="0" smtClean="0">
                          <a:effectLst/>
                        </a:rPr>
                        <a:t>Windows </a:t>
                      </a:r>
                      <a:r>
                        <a:rPr lang="zh-TW" altLang="en-US" sz="1800" dirty="0" smtClean="0">
                          <a:effectLst/>
                        </a:rPr>
                        <a:t>啟動時，它會啟動稱為服務的程式或應用程序，執行後台系統功能。</a:t>
                      </a:r>
                      <a:r>
                        <a:rPr lang="en-US" altLang="zh-TW" sz="1800" dirty="0" smtClean="0">
                          <a:effectLst/>
                        </a:rPr>
                        <a:t>Windows </a:t>
                      </a:r>
                      <a:r>
                        <a:rPr lang="zh-TW" altLang="en-US" sz="1800" dirty="0" smtClean="0">
                          <a:effectLst/>
                        </a:rPr>
                        <a:t>服務設定資訊（包括服務執行檔或復原程式</a:t>
                      </a:r>
                      <a:r>
                        <a:rPr lang="en-US" altLang="zh-TW" sz="1800" dirty="0" smtClean="0">
                          <a:effectLst/>
                        </a:rPr>
                        <a:t>/</a:t>
                      </a:r>
                      <a:r>
                        <a:rPr lang="zh-TW" altLang="en-US" sz="1800" dirty="0" smtClean="0">
                          <a:effectLst/>
                        </a:rPr>
                        <a:t>指令的檔案路徑）儲存在 </a:t>
                      </a:r>
                      <a:r>
                        <a:rPr lang="en-US" altLang="zh-TW" sz="1800" dirty="0" smtClean="0">
                          <a:effectLst/>
                        </a:rPr>
                        <a:t>Windows </a:t>
                      </a:r>
                      <a:r>
                        <a:rPr lang="zh-TW" altLang="en-US" sz="1800" dirty="0" smtClean="0">
                          <a:effectLst/>
                        </a:rPr>
                        <a:t>登錄中。</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3039967100"/>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1898354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63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305069415"/>
              </p:ext>
            </p:extLst>
          </p:nvPr>
        </p:nvGraphicFramePr>
        <p:xfrm>
          <a:off x="0" y="677404"/>
          <a:ext cx="12192000" cy="6644640"/>
        </p:xfrm>
        <a:graphic>
          <a:graphicData uri="http://schemas.openxmlformats.org/drawingml/2006/table">
            <a:tbl>
              <a:tblPr/>
              <a:tblGrid>
                <a:gridCol w="1399142">
                  <a:extLst>
                    <a:ext uri="{9D8B030D-6E8A-4147-A177-3AD203B41FA5}">
                      <a16:colId xmlns:a16="http://schemas.microsoft.com/office/drawing/2014/main" val="2340207979"/>
                    </a:ext>
                  </a:extLst>
                </a:gridCol>
                <a:gridCol w="2060154">
                  <a:extLst>
                    <a:ext uri="{9D8B030D-6E8A-4147-A177-3AD203B41FA5}">
                      <a16:colId xmlns:a16="http://schemas.microsoft.com/office/drawing/2014/main" val="3916782922"/>
                    </a:ext>
                  </a:extLst>
                </a:gridCol>
                <a:gridCol w="8732704">
                  <a:extLst>
                    <a:ext uri="{9D8B030D-6E8A-4147-A177-3AD203B41FA5}">
                      <a16:colId xmlns:a16="http://schemas.microsoft.com/office/drawing/2014/main" val="3418281140"/>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t>
                      </a:r>
                      <a:r>
                        <a:rPr lang="en-US" altLang="zh-TW" sz="1800" b="0" i="0" u="none" strike="noStrike" kern="1200" dirty="0" smtClean="0">
                          <a:solidFill>
                            <a:schemeClr val="tx1"/>
                          </a:solidFill>
                          <a:effectLst/>
                          <a:latin typeface="+mn-lt"/>
                          <a:ea typeface="+mn-ea"/>
                          <a:cs typeface="+mn-cs"/>
                          <a:hlinkClick r:id="rId3"/>
                        </a:rPr>
                        <a:t>Daemon</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啟動守護程式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create or modify Launch Daemons to execute malicious payloads as part of persistence. Launch Daemons are </a:t>
                      </a:r>
                      <a:r>
                        <a:rPr lang="en-US" altLang="zh-TW" sz="1800" b="0" i="0" kern="1200" dirty="0" err="1" smtClean="0">
                          <a:solidFill>
                            <a:schemeClr val="tx1"/>
                          </a:solidFill>
                          <a:effectLst/>
                          <a:latin typeface="+mn-lt"/>
                          <a:ea typeface="+mn-ea"/>
                          <a:cs typeface="+mn-cs"/>
                        </a:rPr>
                        <a:t>plist</a:t>
                      </a:r>
                      <a:r>
                        <a:rPr lang="en-US" altLang="zh-TW" sz="1800" b="0" i="0" kern="1200" dirty="0" smtClean="0">
                          <a:solidFill>
                            <a:schemeClr val="tx1"/>
                          </a:solidFill>
                          <a:effectLst/>
                          <a:latin typeface="+mn-lt"/>
                          <a:ea typeface="+mn-ea"/>
                          <a:cs typeface="+mn-cs"/>
                        </a:rPr>
                        <a:t> files used to interact with </a:t>
                      </a:r>
                      <a:r>
                        <a:rPr lang="en-US" altLang="zh-TW" sz="1800" b="0" i="0" kern="1200" dirty="0" err="1" smtClean="0">
                          <a:solidFill>
                            <a:schemeClr val="tx1"/>
                          </a:solidFill>
                          <a:effectLst/>
                          <a:latin typeface="+mn-lt"/>
                          <a:ea typeface="+mn-ea"/>
                          <a:cs typeface="+mn-cs"/>
                        </a:rPr>
                        <a:t>Launchd</a:t>
                      </a:r>
                      <a:r>
                        <a:rPr lang="en-US" altLang="zh-TW" sz="1800" b="0" i="0" kern="1200" dirty="0" smtClean="0">
                          <a:solidFill>
                            <a:schemeClr val="tx1"/>
                          </a:solidFill>
                          <a:effectLst/>
                          <a:latin typeface="+mn-lt"/>
                          <a:ea typeface="+mn-ea"/>
                          <a:cs typeface="+mn-cs"/>
                        </a:rPr>
                        <a:t>, the service management framework used by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Launch Daemons require elevated privileges to install, are executed for every user on a system prior to login, and run in the background without the need for user interaction. During the </a:t>
                      </a:r>
                      <a:r>
                        <a:rPr lang="en-US" altLang="zh-TW" sz="1800" b="0" i="0" kern="1200" dirty="0" err="1" smtClean="0">
                          <a:solidFill>
                            <a:schemeClr val="tx1"/>
                          </a:solidFill>
                          <a:effectLst/>
                          <a:latin typeface="+mn-lt"/>
                          <a:ea typeface="+mn-ea"/>
                          <a:cs typeface="+mn-cs"/>
                        </a:rPr>
                        <a:t>macOS</a:t>
                      </a:r>
                      <a:r>
                        <a:rPr lang="en-US" altLang="zh-TW" sz="1800" b="0" i="0" kern="1200" dirty="0" smtClean="0">
                          <a:solidFill>
                            <a:schemeClr val="tx1"/>
                          </a:solidFill>
                          <a:effectLst/>
                          <a:latin typeface="+mn-lt"/>
                          <a:ea typeface="+mn-ea"/>
                          <a:cs typeface="+mn-cs"/>
                        </a:rPr>
                        <a:t> initialization startup, the </a:t>
                      </a:r>
                      <a:r>
                        <a:rPr lang="en-US" altLang="zh-TW" sz="1800" b="0" i="0" kern="1200" dirty="0" err="1" smtClean="0">
                          <a:solidFill>
                            <a:schemeClr val="tx1"/>
                          </a:solidFill>
                          <a:effectLst/>
                          <a:latin typeface="+mn-lt"/>
                          <a:ea typeface="+mn-ea"/>
                          <a:cs typeface="+mn-cs"/>
                        </a:rPr>
                        <a:t>launchd</a:t>
                      </a:r>
                      <a:r>
                        <a:rPr lang="en-US" altLang="zh-TW" sz="1800" b="0" i="0" kern="1200" dirty="0" smtClean="0">
                          <a:solidFill>
                            <a:schemeClr val="tx1"/>
                          </a:solidFill>
                          <a:effectLst/>
                          <a:latin typeface="+mn-lt"/>
                          <a:ea typeface="+mn-ea"/>
                          <a:cs typeface="+mn-cs"/>
                        </a:rPr>
                        <a:t> process loads the parameters for launch-on-demand system-level daemons from </a:t>
                      </a:r>
                      <a:r>
                        <a:rPr lang="en-US" altLang="zh-TW" sz="1800" b="0" i="0" kern="1200" dirty="0" err="1" smtClean="0">
                          <a:solidFill>
                            <a:schemeClr val="tx1"/>
                          </a:solidFill>
                          <a:effectLst/>
                          <a:latin typeface="+mn-lt"/>
                          <a:ea typeface="+mn-ea"/>
                          <a:cs typeface="+mn-cs"/>
                        </a:rPr>
                        <a:t>plist</a:t>
                      </a:r>
                      <a:r>
                        <a:rPr lang="en-US" altLang="zh-TW" sz="1800" b="0" i="0" kern="1200" dirty="0" smtClean="0">
                          <a:solidFill>
                            <a:schemeClr val="tx1"/>
                          </a:solidFill>
                          <a:effectLst/>
                          <a:latin typeface="+mn-lt"/>
                          <a:ea typeface="+mn-ea"/>
                          <a:cs typeface="+mn-cs"/>
                        </a:rPr>
                        <a:t> files found in </a:t>
                      </a:r>
                      <a:r>
                        <a:rPr lang="en-US" altLang="zh-TW" dirty="0" smtClean="0"/>
                        <a:t>/System/Library/</a:t>
                      </a:r>
                      <a:r>
                        <a:rPr lang="en-US" altLang="zh-TW" dirty="0" err="1" smtClean="0"/>
                        <a:t>LaunchDaemons</a:t>
                      </a:r>
                      <a:r>
                        <a:rPr lang="en-US" altLang="zh-TW" dirty="0" smtClean="0"/>
                        <a:t>/</a:t>
                      </a:r>
                      <a:r>
                        <a:rPr lang="en-US" altLang="zh-TW" sz="1800" b="0" i="0" kern="1200" dirty="0" smtClean="0">
                          <a:solidFill>
                            <a:schemeClr val="tx1"/>
                          </a:solidFill>
                          <a:effectLst/>
                          <a:latin typeface="+mn-lt"/>
                          <a:ea typeface="+mn-ea"/>
                          <a:cs typeface="+mn-cs"/>
                        </a:rPr>
                        <a:t> and </a:t>
                      </a:r>
                      <a:r>
                        <a:rPr lang="en-US" altLang="zh-TW" dirty="0" smtClean="0"/>
                        <a:t>/Library/</a:t>
                      </a:r>
                      <a:r>
                        <a:rPr lang="en-US" altLang="zh-TW" dirty="0" err="1" smtClean="0"/>
                        <a:t>LaunchDaemons</a:t>
                      </a:r>
                      <a:r>
                        <a:rPr lang="en-US" altLang="zh-TW" dirty="0" smtClean="0"/>
                        <a:t>/</a:t>
                      </a:r>
                      <a:r>
                        <a:rPr lang="en-US" altLang="zh-TW" sz="1800" b="0" i="0" kern="1200" dirty="0" smtClean="0">
                          <a:solidFill>
                            <a:schemeClr val="tx1"/>
                          </a:solidFill>
                          <a:effectLst/>
                          <a:latin typeface="+mn-lt"/>
                          <a:ea typeface="+mn-ea"/>
                          <a:cs typeface="+mn-cs"/>
                        </a:rPr>
                        <a:t>. Required Launch Daemons parameters include a </a:t>
                      </a:r>
                      <a:r>
                        <a:rPr lang="en-US" altLang="zh-TW" dirty="0" smtClean="0"/>
                        <a:t>Label</a:t>
                      </a:r>
                      <a:r>
                        <a:rPr lang="en-US" altLang="zh-TW" sz="1800" b="0" i="0" kern="1200" dirty="0" smtClean="0">
                          <a:solidFill>
                            <a:schemeClr val="tx1"/>
                          </a:solidFill>
                          <a:effectLst/>
                          <a:latin typeface="+mn-lt"/>
                          <a:ea typeface="+mn-ea"/>
                          <a:cs typeface="+mn-cs"/>
                        </a:rPr>
                        <a:t> to identify the task, </a:t>
                      </a:r>
                      <a:r>
                        <a:rPr lang="en-US" altLang="zh-TW" dirty="0" smtClean="0"/>
                        <a:t>Program</a:t>
                      </a:r>
                      <a:r>
                        <a:rPr lang="en-US" altLang="zh-TW" sz="1800" b="0" i="0" kern="1200" dirty="0" smtClean="0">
                          <a:solidFill>
                            <a:schemeClr val="tx1"/>
                          </a:solidFill>
                          <a:effectLst/>
                          <a:latin typeface="+mn-lt"/>
                          <a:ea typeface="+mn-ea"/>
                          <a:cs typeface="+mn-cs"/>
                        </a:rPr>
                        <a:t> to provide a path to the executable, and </a:t>
                      </a:r>
                      <a:r>
                        <a:rPr lang="en-US" altLang="zh-TW" dirty="0" err="1" smtClean="0"/>
                        <a:t>RunAtLoad</a:t>
                      </a:r>
                      <a:r>
                        <a:rPr lang="en-US" altLang="zh-TW" sz="1800" b="0" i="0" kern="1200" dirty="0" smtClean="0">
                          <a:solidFill>
                            <a:schemeClr val="tx1"/>
                          </a:solidFill>
                          <a:effectLst/>
                          <a:latin typeface="+mn-lt"/>
                          <a:ea typeface="+mn-ea"/>
                          <a:cs typeface="+mn-cs"/>
                        </a:rPr>
                        <a:t> to specify when the task is run. Launch Daemons are often used to provide access to shared resources, updates to software, or conduct automation tasks.</a:t>
                      </a:r>
                    </a:p>
                    <a:p>
                      <a:pPr marL="285750" indent="-285750" fontAlgn="t">
                        <a:buFont typeface="Wingdings" panose="05000000000000000000" pitchFamily="2" charset="2"/>
                        <a:buChar char="n"/>
                      </a:pPr>
                      <a:r>
                        <a:rPr lang="zh-TW" altLang="en-US" sz="1800" dirty="0" smtClean="0">
                          <a:effectLst/>
                        </a:rPr>
                        <a:t>攻擊者可能會建立或修改啟動守護程序來執行惡意負載，作為持久性的一部分。</a:t>
                      </a:r>
                      <a:r>
                        <a:rPr lang="en-US" altLang="zh-TW" sz="1800" dirty="0" smtClean="0">
                          <a:effectLst/>
                        </a:rPr>
                        <a:t>Launch Daemons </a:t>
                      </a:r>
                      <a:r>
                        <a:rPr lang="zh-TW" altLang="en-US" sz="1800" dirty="0" smtClean="0">
                          <a:effectLst/>
                        </a:rPr>
                        <a:t>是用於與 </a:t>
                      </a:r>
                      <a:r>
                        <a:rPr lang="en-US" altLang="zh-TW" sz="1800" dirty="0" err="1" smtClean="0">
                          <a:effectLst/>
                        </a:rPr>
                        <a:t>Launchd</a:t>
                      </a:r>
                      <a:r>
                        <a:rPr lang="zh-TW" altLang="en-US" sz="1800" dirty="0" smtClean="0">
                          <a:effectLst/>
                        </a:rPr>
                        <a:t>（</a:t>
                      </a:r>
                      <a:r>
                        <a:rPr lang="en-US" altLang="zh-TW" sz="1800" dirty="0" err="1" smtClean="0">
                          <a:effectLst/>
                        </a:rPr>
                        <a:t>macOS</a:t>
                      </a:r>
                      <a:r>
                        <a:rPr lang="en-US" altLang="zh-TW" sz="1800" dirty="0" smtClean="0">
                          <a:effectLst/>
                        </a:rPr>
                        <a:t> </a:t>
                      </a:r>
                      <a:r>
                        <a:rPr lang="zh-TW" altLang="en-US" sz="1800" dirty="0" smtClean="0">
                          <a:effectLst/>
                        </a:rPr>
                        <a:t>使用的服務管理框架）互動的 </a:t>
                      </a:r>
                      <a:r>
                        <a:rPr lang="en-US" altLang="zh-TW" sz="1800" dirty="0" err="1" smtClean="0">
                          <a:effectLst/>
                        </a:rPr>
                        <a:t>plist</a:t>
                      </a:r>
                      <a:r>
                        <a:rPr lang="en-US" altLang="zh-TW" sz="1800" dirty="0" smtClean="0">
                          <a:effectLst/>
                        </a:rPr>
                        <a:t> </a:t>
                      </a:r>
                      <a:r>
                        <a:rPr lang="zh-TW" altLang="en-US" sz="1800" dirty="0" smtClean="0">
                          <a:effectLst/>
                        </a:rPr>
                        <a:t>檔案。啟動守護程序需要提升的權限才能安裝，在登入之前為系統上的每個使用者執行，並且在背景運行，無需使用者互動。</a:t>
                      </a:r>
                      <a:r>
                        <a:rPr lang="en-US" altLang="zh-TW" sz="1800" dirty="0" smtClean="0">
                          <a:effectLst/>
                        </a:rPr>
                        <a:t>/System/Library/</a:t>
                      </a:r>
                      <a:r>
                        <a:rPr lang="en-US" altLang="zh-TW" sz="1800" dirty="0" err="1" smtClean="0">
                          <a:effectLst/>
                        </a:rPr>
                        <a:t>LaunchDaemons</a:t>
                      </a:r>
                      <a:r>
                        <a:rPr lang="en-US" altLang="zh-TW" sz="1800" dirty="0" smtClean="0">
                          <a:effectLst/>
                        </a:rPr>
                        <a:t>/</a:t>
                      </a:r>
                      <a:r>
                        <a:rPr lang="zh-TW" altLang="en-US" sz="1800" dirty="0" smtClean="0">
                          <a:effectLst/>
                        </a:rPr>
                        <a:t>在 </a:t>
                      </a:r>
                      <a:r>
                        <a:rPr lang="en-US" altLang="zh-TW" sz="1800" dirty="0" err="1" smtClean="0">
                          <a:effectLst/>
                        </a:rPr>
                        <a:t>macOS</a:t>
                      </a:r>
                      <a:r>
                        <a:rPr lang="en-US" altLang="zh-TW" sz="1800" dirty="0" smtClean="0">
                          <a:effectLst/>
                        </a:rPr>
                        <a:t> </a:t>
                      </a:r>
                      <a:r>
                        <a:rPr lang="zh-TW" altLang="en-US" sz="1800" dirty="0" smtClean="0">
                          <a:effectLst/>
                        </a:rPr>
                        <a:t>初始化啟動期間，</a:t>
                      </a:r>
                      <a:r>
                        <a:rPr lang="en-US" altLang="zh-TW" sz="1800" dirty="0" err="1" smtClean="0">
                          <a:effectLst/>
                        </a:rPr>
                        <a:t>launchd</a:t>
                      </a:r>
                      <a:r>
                        <a:rPr lang="en-US" altLang="zh-TW" sz="1800" dirty="0" smtClean="0">
                          <a:effectLst/>
                        </a:rPr>
                        <a:t> </a:t>
                      </a:r>
                      <a:r>
                        <a:rPr lang="zh-TW" altLang="en-US" sz="1800" dirty="0" smtClean="0">
                          <a:effectLst/>
                        </a:rPr>
                        <a:t>程序會從和中找到的 </a:t>
                      </a:r>
                      <a:r>
                        <a:rPr lang="en-US" altLang="zh-TW" sz="1800" dirty="0" err="1" smtClean="0">
                          <a:effectLst/>
                        </a:rPr>
                        <a:t>plist</a:t>
                      </a:r>
                      <a:r>
                        <a:rPr lang="en-US" altLang="zh-TW" sz="1800" dirty="0" smtClean="0">
                          <a:effectLst/>
                        </a:rPr>
                        <a:t> </a:t>
                      </a:r>
                      <a:r>
                        <a:rPr lang="zh-TW" altLang="en-US" sz="1800" dirty="0" smtClean="0">
                          <a:effectLst/>
                        </a:rPr>
                        <a:t>檔案載入按需啟動系統級守護程序的參數</a:t>
                      </a:r>
                      <a:r>
                        <a:rPr lang="en-US" altLang="zh-TW" sz="1800" dirty="0" smtClean="0">
                          <a:effectLst/>
                        </a:rPr>
                        <a:t>/Library/</a:t>
                      </a:r>
                      <a:r>
                        <a:rPr lang="en-US" altLang="zh-TW" sz="1800" dirty="0" err="1" smtClean="0">
                          <a:effectLst/>
                        </a:rPr>
                        <a:t>LaunchDaemons</a:t>
                      </a:r>
                      <a:r>
                        <a:rPr lang="en-US" altLang="zh-TW" sz="1800" dirty="0" smtClean="0">
                          <a:effectLst/>
                        </a:rPr>
                        <a:t>/</a:t>
                      </a:r>
                      <a:r>
                        <a:rPr lang="zh-TW" altLang="en-US" sz="1800" dirty="0" smtClean="0">
                          <a:effectLst/>
                        </a:rPr>
                        <a:t>。所需的啟動守護程序參數包括</a:t>
                      </a:r>
                      <a:r>
                        <a:rPr lang="en-US" altLang="zh-TW" sz="1800" dirty="0" smtClean="0">
                          <a:effectLst/>
                        </a:rPr>
                        <a:t>Label</a:t>
                      </a:r>
                      <a:r>
                        <a:rPr lang="zh-TW" altLang="en-US" sz="1800" dirty="0" smtClean="0">
                          <a:effectLst/>
                        </a:rPr>
                        <a:t>用於標識任務、</a:t>
                      </a:r>
                      <a:r>
                        <a:rPr lang="en-US" altLang="zh-TW" sz="1800" dirty="0" smtClean="0">
                          <a:effectLst/>
                        </a:rPr>
                        <a:t>Program</a:t>
                      </a:r>
                      <a:r>
                        <a:rPr lang="zh-TW" altLang="en-US" sz="1800" dirty="0" smtClean="0">
                          <a:effectLst/>
                        </a:rPr>
                        <a:t>提供可執行檔的路徑以及</a:t>
                      </a:r>
                      <a:r>
                        <a:rPr lang="en-US" altLang="zh-TW" sz="1800" dirty="0" err="1" smtClean="0">
                          <a:effectLst/>
                        </a:rPr>
                        <a:t>RunAtLoad</a:t>
                      </a:r>
                      <a:r>
                        <a:rPr lang="zh-TW" altLang="en-US" sz="1800" dirty="0" smtClean="0">
                          <a:effectLst/>
                        </a:rPr>
                        <a:t>指定任務運行時間的參數。啟動守護程序通常用於提供對共享資源的存取、軟體更新或執行自動化任務。</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BEB"/>
                    </a:solidFill>
                  </a:tcPr>
                </a:tc>
                <a:extLst>
                  <a:ext uri="{0D108BD9-81ED-4DB2-BD59-A6C34878D82A}">
                    <a16:rowId xmlns:a16="http://schemas.microsoft.com/office/drawing/2014/main" val="1904513927"/>
                  </a:ext>
                </a:extLst>
              </a:tr>
            </a:tbl>
          </a:graphicData>
        </a:graphic>
      </p:graphicFrame>
      <p:sp>
        <p:nvSpPr>
          <p:cNvPr id="10" name="矩形 9"/>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5630088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242953554"/>
              </p:ext>
            </p:extLst>
          </p:nvPr>
        </p:nvGraphicFramePr>
        <p:xfrm>
          <a:off x="146223" y="1538669"/>
          <a:ext cx="11804985" cy="4068915"/>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390298">
                <a:tc>
                  <a:txBody>
                    <a:bodyPr/>
                    <a:lstStyle/>
                    <a:p>
                      <a:pPr fontAlgn="t"/>
                      <a:r>
                        <a:rPr lang="en-US" altLang="zh-TW" sz="1800" b="0" i="0" u="none" strike="noStrike" kern="1200" dirty="0" smtClean="0">
                          <a:solidFill>
                            <a:schemeClr val="tx1"/>
                          </a:solidFill>
                          <a:effectLst/>
                          <a:latin typeface="+mn-lt"/>
                          <a:ea typeface="+mn-ea"/>
                          <a:cs typeface="+mn-cs"/>
                          <a:hlinkClick r:id="rId2"/>
                        </a:rPr>
                        <a:t>S0401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endParaRPr lang="en-US" altLang="zh-TW" sz="1800" b="0" i="0" u="none" strike="noStrike" kern="1200" dirty="0" smtClean="0">
                        <a:solidFill>
                          <a:schemeClr val="tx1"/>
                        </a:solidFill>
                        <a:effectLst/>
                        <a:latin typeface="+mn-lt"/>
                        <a:ea typeface="+mn-ea"/>
                        <a:cs typeface="+mn-cs"/>
                      </a:endParaRPr>
                    </a:p>
                    <a:p>
                      <a:pPr fontAlgn="t"/>
                      <a:r>
                        <a:rPr lang="zh-TW" altLang="en-US" sz="1600" b="1" dirty="0" smtClean="0">
                          <a:effectLst/>
                          <a:latin typeface="+mj-ea"/>
                          <a:ea typeface="+mj-ea"/>
                        </a:rPr>
                        <a:t>適用於 </a:t>
                      </a:r>
                      <a:r>
                        <a:rPr lang="en-US" sz="1600" b="1" dirty="0" smtClean="0">
                          <a:effectLst/>
                          <a:latin typeface="+mj-ea"/>
                          <a:ea typeface="+mj-ea"/>
                        </a:rPr>
                        <a:t>Linux </a:t>
                      </a:r>
                      <a:r>
                        <a:rPr lang="zh-TW" altLang="en-US" sz="1600" b="1" dirty="0" smtClean="0">
                          <a:effectLst/>
                          <a:latin typeface="+mj-ea"/>
                          <a:ea typeface="+mj-ea"/>
                        </a:rPr>
                        <a:t>的 </a:t>
                      </a:r>
                      <a:r>
                        <a:rPr lang="en-US" sz="1600" b="1" dirty="0" err="1" smtClean="0">
                          <a:effectLst/>
                          <a:latin typeface="+mj-ea"/>
                          <a:ea typeface="+mj-ea"/>
                        </a:rPr>
                        <a:t>Exaramel</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en-US" altLang="zh-TW" sz="1800" b="0" i="0" kern="1200" dirty="0" smtClean="0">
                          <a:solidFill>
                            <a:schemeClr val="tx1"/>
                          </a:solidFill>
                          <a:effectLst/>
                          <a:latin typeface="+mn-lt"/>
                          <a:ea typeface="+mn-ea"/>
                          <a:cs typeface="+mn-cs"/>
                        </a:rPr>
                        <a:t> has a hardcoded location that it uses to achieve persistence if the startup system is Upstart or System V and it is running as root.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zh-TW" altLang="en-US" sz="1800" b="0" i="0" kern="1200" dirty="0" smtClean="0">
                          <a:solidFill>
                            <a:schemeClr val="tx1"/>
                          </a:solidFill>
                          <a:effectLst/>
                          <a:latin typeface="+mn-lt"/>
                          <a:ea typeface="+mn-ea"/>
                          <a:cs typeface="+mn-cs"/>
                        </a:rPr>
                        <a:t>有一個硬編碼位置，如果啟動系統是 </a:t>
                      </a:r>
                      <a:r>
                        <a:rPr lang="en-US" altLang="zh-TW" sz="1800" b="0" i="0" kern="1200" dirty="0" smtClean="0">
                          <a:solidFill>
                            <a:schemeClr val="tx1"/>
                          </a:solidFill>
                          <a:effectLst/>
                          <a:latin typeface="+mn-lt"/>
                          <a:ea typeface="+mn-ea"/>
                          <a:cs typeface="+mn-cs"/>
                        </a:rPr>
                        <a:t>Upstart </a:t>
                      </a:r>
                      <a:r>
                        <a:rPr lang="zh-TW" altLang="en-US" sz="1800" b="0" i="0" kern="1200" dirty="0" smtClean="0">
                          <a:solidFill>
                            <a:schemeClr val="tx1"/>
                          </a:solidFill>
                          <a:effectLst/>
                          <a:latin typeface="+mn-lt"/>
                          <a:ea typeface="+mn-ea"/>
                          <a:cs typeface="+mn-cs"/>
                        </a:rPr>
                        <a:t>或 </a:t>
                      </a:r>
                      <a:r>
                        <a:rPr lang="en-US" altLang="zh-TW" sz="1800" b="0" i="0" kern="1200" dirty="0" smtClean="0">
                          <a:solidFill>
                            <a:schemeClr val="tx1"/>
                          </a:solidFill>
                          <a:effectLst/>
                          <a:latin typeface="+mn-lt"/>
                          <a:ea typeface="+mn-ea"/>
                          <a:cs typeface="+mn-cs"/>
                        </a:rPr>
                        <a:t>System V </a:t>
                      </a:r>
                      <a:r>
                        <a:rPr lang="zh-TW" altLang="en-US" sz="1800" b="0" i="0" kern="1200" dirty="0" smtClean="0">
                          <a:solidFill>
                            <a:schemeClr val="tx1"/>
                          </a:solidFill>
                          <a:effectLst/>
                          <a:latin typeface="+mn-lt"/>
                          <a:ea typeface="+mn-ea"/>
                          <a:cs typeface="+mn-cs"/>
                        </a:rPr>
                        <a:t>並且以 </a:t>
                      </a:r>
                      <a:r>
                        <a:rPr lang="en-US" altLang="zh-TW" sz="1800" b="0" i="0" kern="1200" dirty="0" smtClean="0">
                          <a:solidFill>
                            <a:schemeClr val="tx1"/>
                          </a:solidFill>
                          <a:effectLst/>
                          <a:latin typeface="+mn-lt"/>
                          <a:ea typeface="+mn-ea"/>
                          <a:cs typeface="+mn-cs"/>
                        </a:rPr>
                        <a:t>root </a:t>
                      </a:r>
                      <a:r>
                        <a:rPr lang="zh-TW" altLang="en-US" sz="1800" b="0" i="0" kern="1200" dirty="0" smtClean="0">
                          <a:solidFill>
                            <a:schemeClr val="tx1"/>
                          </a:solidFill>
                          <a:effectLst/>
                          <a:latin typeface="+mn-lt"/>
                          <a:ea typeface="+mn-ea"/>
                          <a:cs typeface="+mn-cs"/>
                        </a:rPr>
                        <a:t>身分運行，則可使用該位置來實現持久性。</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64</a:t>
            </a:fld>
            <a:endParaRPr lang="zh-TW" altLang="en-US"/>
          </a:p>
        </p:txBody>
      </p:sp>
      <p:sp>
        <p:nvSpPr>
          <p:cNvPr id="6" name="矩形 5"/>
          <p:cNvSpPr/>
          <p:nvPr/>
        </p:nvSpPr>
        <p:spPr>
          <a:xfrm>
            <a:off x="0" y="786243"/>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33818"/>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6</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355998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20340915"/>
              </p:ext>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Behavior Prevention on Endpoint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u="none" strike="noStrike" dirty="0">
                          <a:solidFill>
                            <a:srgbClr val="4F7CAC"/>
                          </a:solidFill>
                          <a:effectLst/>
                          <a:hlinkClick r:id="rId5"/>
                        </a:rPr>
                        <a:t>M1033</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Software Installation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65</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495385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322144" y="6294817"/>
            <a:ext cx="640080" cy="365125"/>
          </a:xfrm>
        </p:spPr>
        <p:txBody>
          <a:bodyPr/>
          <a:lstStyle/>
          <a:p>
            <a:fld id="{7F744221-BDCB-440C-89EF-463871313D3B}" type="slidenum">
              <a:rPr lang="zh-TW" altLang="en-US" smtClean="0"/>
              <a:pPr/>
              <a:t>66</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89783220"/>
              </p:ext>
            </p:extLst>
          </p:nvPr>
        </p:nvGraphicFramePr>
        <p:xfrm>
          <a:off x="1" y="1327686"/>
          <a:ext cx="11804985" cy="455532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1260052">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Ensure that Driver Signature Enforcement is enabled to restrict unsigned drivers from being installed.</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確保啟用驅動程式簽章強制以限制安裝未簽署的驅動程式。</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3"/>
                        </a:rPr>
                        <a:t>M1022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Restrict File and Directory Permissions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read/write access to system-level process files to only select privileged users who have a legitimate need to manage system services.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將對系統級進程檔案的讀取</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寫入存取權限限制為僅選擇具有管理系統服務合法需求的特權使用者。</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4"/>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User Account Management</a:t>
                      </a:r>
                      <a:endParaRPr lang="en-US" altLang="zh-TW" sz="1400" b="1" dirty="0" smtClean="0">
                        <a:effectLst/>
                      </a:endParaRPr>
                    </a:p>
                    <a:p>
                      <a:pPr fontAlgn="t"/>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groups so that only authorized administrators can interact with system-level process changes and service configurations.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限制使用者帳戶和群組的權限，以便只有授權管理員才能與系統級流程變更和服務配置進行互動。</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13821677"/>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1993257062"/>
              </p:ext>
            </p:extLst>
          </p:nvPr>
        </p:nvGraphicFramePr>
        <p:xfrm>
          <a:off x="0" y="1045456"/>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1871391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17620698"/>
              </p:ext>
            </p:extLst>
          </p:nvPr>
        </p:nvGraphicFramePr>
        <p:xfrm>
          <a:off x="0" y="466239"/>
          <a:ext cx="12192000" cy="63611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Command-line invocation of tools capable of modifying services may be unusual, depending on how systems are typically used in a particular environment. Look for abnormal process call trees from known services and for execution of other commands that could relate to Discovery or other adversary techniques.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能夠修改服務的工具的命令列呼叫可能不常見，這取決於系統在特定環境中的典型使用方式。從已知服務中尋找異常進程呼叫樹，並尋找可能與發現或其他對手技術相關的其他命令的執行。</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63961">
                <a:tc>
                  <a:txBody>
                    <a:bodyPr/>
                    <a:lstStyle/>
                    <a:p>
                      <a:pPr fontAlgn="t"/>
                      <a:r>
                        <a:rPr lang="en-US" u="none" strike="noStrike" dirty="0">
                          <a:solidFill>
                            <a:srgbClr val="4F7CAC"/>
                          </a:solidFill>
                          <a:effectLst/>
                          <a:hlinkClick r:id="rId4"/>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Driver Load</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 service driver installations and loads (ex: </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Event ID 6) that are not part of known software update/patch cycles.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監視不屬於已知軟體更新</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修補程式週期的新服務驅動程式安裝和載入（例如：</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6</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502217">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File </a:t>
                      </a:r>
                      <a:r>
                        <a:rPr lang="en-US" u="none" strike="noStrike" dirty="0">
                          <a:solidFill>
                            <a:srgbClr val="4F7CAC"/>
                          </a:solidFill>
                          <a:effectLst/>
                          <a:hlinkClick r:id="rId7"/>
                        </a:rPr>
                        <a:t>Creation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監視新建置的文件，這些文件可能會建立或修改系統層級進程，以便作為持久性的一部分重複執行惡意負載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Modification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800" b="1" u="none" dirty="0" smtClean="0">
                          <a:effectLst/>
                        </a:rPr>
                        <a:t>文件修改</a:t>
                      </a:r>
                      <a:endParaRPr lang="en-US" altLang="zh-TW" sz="1800" b="1" u="none" dirty="0" smtClean="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監視與系統級進程關聯的檔案的變更。</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656031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67</a:t>
            </a:fld>
            <a:endParaRPr lang="zh-TW" altLang="en-US"/>
          </a:p>
        </p:txBody>
      </p:sp>
    </p:spTree>
    <p:extLst>
      <p:ext uri="{BB962C8B-B14F-4D97-AF65-F5344CB8AC3E}">
        <p14:creationId xmlns:p14="http://schemas.microsoft.com/office/powerpoint/2010/main" val="180075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535064008"/>
              </p:ext>
            </p:extLst>
          </p:nvPr>
        </p:nvGraphicFramePr>
        <p:xfrm>
          <a:off x="0" y="466239"/>
          <a:ext cx="12192000" cy="56785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53820">
                <a:tc rowSpan="2">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作業系統</a:t>
                      </a:r>
                      <a:r>
                        <a:rPr lang="en-US" altLang="zh-TW" dirty="0" smtClean="0">
                          <a:effectLst/>
                        </a:rPr>
                        <a:t>API</a:t>
                      </a:r>
                      <a:r>
                        <a:rPr lang="zh-TW" altLang="en-US" dirty="0" smtClean="0">
                          <a:effectLst/>
                        </a:rPr>
                        <a:t>執行</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監視可能會建立或修改系統層級進程以重複執行惡意負載作為持久性一部分的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5382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流程創建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New, benign system processes may be created during installation of new software.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在安裝新軟體期間可能會建立新的良性系統進程。</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92553248"/>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DS0019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監視新建的服務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守護程序，這些服務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守護程序可能會建立或修改系統級進程，以便作為持久性的一部分重複執行惡意負載。</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Service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system processes that do not correlate with known software, patch cycles, etc., including by comparing results against a trusted system baseline.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監視與已知軟體、修補程式週期等不相關的系統進程的更改，包括將結果與可信任系統基準進行比較。</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085346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68</a:t>
            </a:fld>
            <a:endParaRPr lang="zh-TW" altLang="en-US"/>
          </a:p>
        </p:txBody>
      </p:sp>
    </p:spTree>
    <p:extLst>
      <p:ext uri="{BB962C8B-B14F-4D97-AF65-F5344CB8AC3E}">
        <p14:creationId xmlns:p14="http://schemas.microsoft.com/office/powerpoint/2010/main" val="303300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69</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711915705"/>
              </p:ext>
            </p:extLst>
          </p:nvPr>
        </p:nvGraphicFramePr>
        <p:xfrm>
          <a:off x="0" y="2098866"/>
          <a:ext cx="12192000" cy="3124200"/>
        </p:xfrm>
        <a:graphic>
          <a:graphicData uri="http://schemas.openxmlformats.org/drawingml/2006/table">
            <a:tbl>
              <a:tblPr/>
              <a:tblGrid>
                <a:gridCol w="991518">
                  <a:extLst>
                    <a:ext uri="{9D8B030D-6E8A-4147-A177-3AD203B41FA5}">
                      <a16:colId xmlns:a16="http://schemas.microsoft.com/office/drawing/2014/main" val="2692515554"/>
                    </a:ext>
                  </a:extLst>
                </a:gridCol>
                <a:gridCol w="1233889">
                  <a:extLst>
                    <a:ext uri="{9D8B030D-6E8A-4147-A177-3AD203B41FA5}">
                      <a16:colId xmlns:a16="http://schemas.microsoft.com/office/drawing/2014/main" val="76540352"/>
                    </a:ext>
                  </a:extLst>
                </a:gridCol>
                <a:gridCol w="1737536">
                  <a:extLst>
                    <a:ext uri="{9D8B030D-6E8A-4147-A177-3AD203B41FA5}">
                      <a16:colId xmlns:a16="http://schemas.microsoft.com/office/drawing/2014/main" val="1356543570"/>
                    </a:ext>
                  </a:extLst>
                </a:gridCol>
                <a:gridCol w="8229057">
                  <a:extLst>
                    <a:ext uri="{9D8B030D-6E8A-4147-A177-3AD203B41FA5}">
                      <a16:colId xmlns:a16="http://schemas.microsoft.com/office/drawing/2014/main" val="1671615187"/>
                    </a:ext>
                  </a:extLst>
                </a:gridCol>
              </a:tblGrid>
              <a:tr h="1502217">
                <a:tc rowSpan="2">
                  <a:txBody>
                    <a:bodyPr/>
                    <a:lstStyle/>
                    <a:p>
                      <a:r>
                        <a:rPr lang="en-US" altLang="zh-TW" sz="1800" b="0" i="0" u="none" strike="noStrike" kern="1200" dirty="0" smtClean="0">
                          <a:solidFill>
                            <a:schemeClr val="tx1"/>
                          </a:solidFill>
                          <a:effectLst/>
                          <a:latin typeface="+mn-lt"/>
                          <a:ea typeface="+mn-ea"/>
                          <a:cs typeface="+mn-cs"/>
                          <a:hlinkClick r:id="rId2"/>
                        </a:rPr>
                        <a:t>DS0024</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Creation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登錄項目建立</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登錄項，這些登錄項可能會建立或修改系統級進程，以便作為持久性的一部分重複執行惡意負載。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09244831"/>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登錄項目修改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或值的更改，這些更改可能會建立或修改系統級進程，以便作為持久性的一部分重複執行惡意負載。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8037249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04807031"/>
              </p:ext>
            </p:extLst>
          </p:nvPr>
        </p:nvGraphicFramePr>
        <p:xfrm>
          <a:off x="0" y="1831228"/>
          <a:ext cx="12192000" cy="267638"/>
        </p:xfrm>
        <a:graphic>
          <a:graphicData uri="http://schemas.openxmlformats.org/drawingml/2006/table">
            <a:tbl>
              <a:tblPr/>
              <a:tblGrid>
                <a:gridCol w="991518">
                  <a:extLst>
                    <a:ext uri="{9D8B030D-6E8A-4147-A177-3AD203B41FA5}">
                      <a16:colId xmlns:a16="http://schemas.microsoft.com/office/drawing/2014/main" val="3278145735"/>
                    </a:ext>
                  </a:extLst>
                </a:gridCol>
                <a:gridCol w="1233889">
                  <a:extLst>
                    <a:ext uri="{9D8B030D-6E8A-4147-A177-3AD203B41FA5}">
                      <a16:colId xmlns:a16="http://schemas.microsoft.com/office/drawing/2014/main" val="131721670"/>
                    </a:ext>
                  </a:extLst>
                </a:gridCol>
                <a:gridCol w="1737536">
                  <a:extLst>
                    <a:ext uri="{9D8B030D-6E8A-4147-A177-3AD203B41FA5}">
                      <a16:colId xmlns:a16="http://schemas.microsoft.com/office/drawing/2014/main" val="144003903"/>
                    </a:ext>
                  </a:extLst>
                </a:gridCol>
                <a:gridCol w="8229057">
                  <a:extLst>
                    <a:ext uri="{9D8B030D-6E8A-4147-A177-3AD203B41FA5}">
                      <a16:colId xmlns:a16="http://schemas.microsoft.com/office/drawing/2014/main" val="405433100"/>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590931019"/>
                  </a:ext>
                </a:extLst>
              </a:tr>
            </a:tbl>
          </a:graphicData>
        </a:graphic>
      </p:graphicFrame>
      <p:sp>
        <p:nvSpPr>
          <p:cNvPr id="5" name="矩形 4"/>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spTree>
    <p:extLst>
      <p:ext uri="{BB962C8B-B14F-4D97-AF65-F5344CB8AC3E}">
        <p14:creationId xmlns:p14="http://schemas.microsoft.com/office/powerpoint/2010/main" val="76230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523695193"/>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濫用海拔控制機制</a:t>
                      </a:r>
                      <a:r>
                        <a:rPr lang="en-US" altLang="zh-TW" sz="2800" b="1" dirty="0" smtClean="0"/>
                        <a:t>(5) Abuse Elevation Control Mechanism</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訪問令牌操縱</a:t>
                      </a:r>
                      <a:r>
                        <a:rPr lang="en-US" altLang="zh-TW" sz="2800" b="1" dirty="0" smtClean="0"/>
                        <a:t>(5</a:t>
                      </a:r>
                      <a:r>
                        <a:rPr lang="en-US" altLang="zh-TW" sz="2800" b="1" dirty="0" smtClean="0"/>
                        <a:t>)</a:t>
                      </a:r>
                      <a:r>
                        <a:rPr lang="zh-TW" altLang="en-US" sz="2800" b="1" dirty="0" smtClean="0"/>
                        <a:t> </a:t>
                      </a:r>
                      <a:r>
                        <a:rPr lang="en-US" altLang="zh-TW" sz="2800" b="1" dirty="0" smtClean="0"/>
                        <a:t>Access Token Manipulation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處理傳輸工作 </a:t>
                      </a:r>
                      <a:r>
                        <a:rPr lang="en-US" altLang="zh-TW" sz="2800" b="1" dirty="0" smtClean="0"/>
                        <a:t>BITS Jobs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在主機上建立鏡</a:t>
                      </a:r>
                      <a:r>
                        <a:rPr lang="zh-TW" altLang="en-US" sz="2800" b="1" dirty="0" smtClean="0"/>
                        <a:t>像 </a:t>
                      </a:r>
                      <a:r>
                        <a:rPr lang="en-US" altLang="zh-TW" sz="2800" b="1" dirty="0" smtClean="0"/>
                        <a:t>Build Image on Host</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偵錯工具</a:t>
                      </a:r>
                      <a:r>
                        <a:rPr lang="zh-TW" altLang="en-US" sz="2800" b="1" dirty="0" smtClean="0"/>
                        <a:t>規避 </a:t>
                      </a:r>
                      <a:r>
                        <a:rPr lang="en-US" altLang="zh-TW" sz="2800" b="1" dirty="0" smtClean="0"/>
                        <a:t>Debugger Evasion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反混淆</a:t>
                      </a:r>
                      <a:r>
                        <a:rPr lang="en-US" altLang="zh-TW" sz="2800" b="1" dirty="0" smtClean="0"/>
                        <a:t>/</a:t>
                      </a:r>
                      <a:r>
                        <a:rPr lang="zh-TW" altLang="en-US" sz="2800" b="1" dirty="0" smtClean="0"/>
                        <a:t>解碼檔案或</a:t>
                      </a:r>
                      <a:r>
                        <a:rPr lang="zh-TW" altLang="en-US" sz="2800" b="1" dirty="0" smtClean="0"/>
                        <a:t>訊息 </a:t>
                      </a:r>
                      <a:r>
                        <a:rPr lang="en-US" altLang="zh-TW" sz="2800" b="1" dirty="0" err="1" smtClean="0"/>
                        <a:t>Deobfuscate</a:t>
                      </a:r>
                      <a:r>
                        <a:rPr lang="en-US" altLang="zh-TW" sz="2800" b="1" dirty="0" smtClean="0"/>
                        <a:t>/Decode Files or Information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部署</a:t>
                      </a:r>
                      <a:r>
                        <a:rPr lang="zh-TW" altLang="en-US" sz="2800" b="1" dirty="0" smtClean="0"/>
                        <a:t>容器 </a:t>
                      </a:r>
                      <a:r>
                        <a:rPr lang="en-US" altLang="zh-TW" sz="2800" b="1" dirty="0" smtClean="0"/>
                        <a:t>Deploy Container</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直接卷</a:t>
                      </a:r>
                      <a:r>
                        <a:rPr lang="zh-TW" altLang="en-US" sz="2800" b="1" dirty="0" smtClean="0"/>
                        <a:t>訪問 </a:t>
                      </a:r>
                      <a:r>
                        <a:rPr lang="en-US" altLang="zh-TW" sz="2800" b="1" dirty="0" smtClean="0"/>
                        <a:t>Direct Volume Access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域策略修改</a:t>
                      </a:r>
                      <a:r>
                        <a:rPr lang="en-US" altLang="zh-TW" sz="2800" b="1" dirty="0" smtClean="0"/>
                        <a:t>(2</a:t>
                      </a:r>
                      <a:r>
                        <a:rPr lang="en-US" altLang="zh-TW" sz="2800" b="1" dirty="0" smtClean="0"/>
                        <a:t>) Domain Policy Modification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zh-TW" altLang="en-US" sz="2800" b="1" dirty="0" smtClean="0"/>
                        <a:t>執行護欄</a:t>
                      </a:r>
                      <a:r>
                        <a:rPr lang="en-US" altLang="zh-TW" sz="2800" b="1" dirty="0" smtClean="0"/>
                        <a:t>(1</a:t>
                      </a:r>
                      <a:r>
                        <a:rPr lang="en-US" altLang="zh-TW" sz="2800" b="1" dirty="0" smtClean="0"/>
                        <a:t>)</a:t>
                      </a:r>
                      <a:r>
                        <a:rPr lang="zh-TW" altLang="en-US" sz="2800" b="1" dirty="0" smtClean="0"/>
                        <a:t> </a:t>
                      </a:r>
                      <a:r>
                        <a:rPr lang="en-US" altLang="zh-TW" sz="2800" b="1" dirty="0" smtClean="0"/>
                        <a:t>Execution Guardrails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49560412"/>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利用防禦</a:t>
                      </a:r>
                      <a:r>
                        <a:rPr lang="zh-TW" altLang="en-US" sz="2800" b="1" dirty="0" smtClean="0"/>
                        <a:t>規避 </a:t>
                      </a:r>
                      <a:r>
                        <a:rPr lang="en-US" altLang="zh-TW" sz="2800" b="1" dirty="0" smtClean="0"/>
                        <a:t>Exploitation for Defense Evasion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檔案和目錄權限修改</a:t>
                      </a:r>
                      <a:r>
                        <a:rPr lang="en-US" altLang="zh-TW" sz="2800" b="1" dirty="0" smtClean="0"/>
                        <a:t>(2</a:t>
                      </a:r>
                      <a:r>
                        <a:rPr lang="en-US" altLang="zh-TW" sz="2800" b="1" dirty="0" smtClean="0"/>
                        <a:t>)</a:t>
                      </a:r>
                      <a:r>
                        <a:rPr lang="zh-TW" altLang="en-US" sz="2800" b="1" dirty="0" smtClean="0"/>
                        <a:t> </a:t>
                      </a:r>
                      <a:r>
                        <a:rPr lang="en-US" altLang="zh-TW" sz="2800" b="1" dirty="0" smtClean="0"/>
                        <a:t>File and Directory Permissions Modification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隱藏文物</a:t>
                      </a:r>
                      <a:r>
                        <a:rPr lang="en-US" altLang="zh-TW" sz="2800" b="1" dirty="0" smtClean="0"/>
                        <a:t>(11</a:t>
                      </a:r>
                      <a:r>
                        <a:rPr lang="en-US" altLang="zh-TW" sz="2800" b="1" dirty="0" smtClean="0"/>
                        <a:t>)</a:t>
                      </a:r>
                      <a:r>
                        <a:rPr lang="zh-TW" altLang="en-US" sz="2800" b="1" dirty="0" smtClean="0"/>
                        <a:t> </a:t>
                      </a:r>
                      <a:r>
                        <a:rPr lang="en-US" altLang="zh-TW" sz="2800" b="1" dirty="0" smtClean="0"/>
                        <a:t>Hide Artifacts</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劫持執行流程</a:t>
                      </a:r>
                      <a:r>
                        <a:rPr lang="en-US" altLang="zh-TW" sz="2800" b="1" dirty="0" smtClean="0"/>
                        <a:t>(13</a:t>
                      </a:r>
                      <a:r>
                        <a:rPr lang="en-US" altLang="zh-TW" sz="2800" b="1" dirty="0" smtClean="0"/>
                        <a:t>)</a:t>
                      </a:r>
                      <a:r>
                        <a:rPr lang="zh-TW" altLang="en-US" sz="2800" b="1" dirty="0" smtClean="0"/>
                        <a:t> </a:t>
                      </a:r>
                      <a:r>
                        <a:rPr lang="en-US" altLang="zh-TW" sz="2800" b="1" dirty="0" smtClean="0"/>
                        <a:t>Hijack Execution Flow</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削弱防禦能力</a:t>
                      </a:r>
                      <a:r>
                        <a:rPr lang="en-US" altLang="zh-TW" sz="2800" b="1" dirty="0" smtClean="0"/>
                        <a:t>(12</a:t>
                      </a:r>
                      <a:r>
                        <a:rPr lang="en-US" altLang="zh-TW" sz="2800" b="1" dirty="0" smtClean="0"/>
                        <a:t>)</a:t>
                      </a:r>
                      <a:r>
                        <a:rPr lang="zh-TW" altLang="en-US" sz="2800" b="1" dirty="0" smtClean="0"/>
                        <a:t> </a:t>
                      </a:r>
                      <a:r>
                        <a:rPr lang="en-US" altLang="zh-TW" sz="2800" b="1" dirty="0" smtClean="0"/>
                        <a:t>Impair Defenses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冒充 </a:t>
                      </a:r>
                      <a:r>
                        <a:rPr lang="en-US" altLang="zh-TW" sz="2800" b="1" dirty="0" smtClean="0"/>
                        <a:t>Impersonation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指標去除</a:t>
                      </a:r>
                      <a:r>
                        <a:rPr lang="en-US" altLang="zh-TW" sz="2800" b="1" dirty="0" smtClean="0"/>
                        <a:t>(9</a:t>
                      </a:r>
                      <a:r>
                        <a:rPr lang="en-US" altLang="zh-TW" sz="2800" b="1" dirty="0" smtClean="0"/>
                        <a:t>)</a:t>
                      </a:r>
                      <a:r>
                        <a:rPr lang="zh-TW" altLang="en-US" sz="2800" b="1" dirty="0" smtClean="0"/>
                        <a:t> </a:t>
                      </a:r>
                      <a:r>
                        <a:rPr lang="en-US" altLang="zh-TW" sz="2800" b="1" dirty="0" smtClean="0"/>
                        <a:t>Indicator Removal</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間接命令</a:t>
                      </a:r>
                      <a:r>
                        <a:rPr lang="zh-TW" altLang="en-US" sz="2800" b="1" dirty="0" smtClean="0"/>
                        <a:t>執行 </a:t>
                      </a:r>
                      <a:r>
                        <a:rPr lang="en-US" altLang="zh-TW" sz="2800" b="1" dirty="0" smtClean="0"/>
                        <a:t>Indirect Command Execution</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偽裝</a:t>
                      </a:r>
                      <a:r>
                        <a:rPr lang="en-US" altLang="zh-TW" sz="2800" b="1" dirty="0" smtClean="0"/>
                        <a:t>(9</a:t>
                      </a:r>
                      <a:r>
                        <a:rPr lang="en-US" altLang="zh-TW" sz="2800" b="1" dirty="0" smtClean="0"/>
                        <a:t>)</a:t>
                      </a:r>
                      <a:r>
                        <a:rPr lang="zh-TW" altLang="en-US" sz="2800" b="1" dirty="0" smtClean="0"/>
                        <a:t> </a:t>
                      </a:r>
                      <a:r>
                        <a:rPr lang="en-US" altLang="zh-TW" sz="2800" b="1" dirty="0" smtClean="0"/>
                        <a:t>Masquerading</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修改認證流程</a:t>
                      </a:r>
                      <a:r>
                        <a:rPr lang="en-US" altLang="zh-TW" sz="2800" b="1" dirty="0" smtClean="0"/>
                        <a:t>(8</a:t>
                      </a:r>
                      <a:r>
                        <a:rPr lang="en-US" altLang="zh-TW" sz="2800" b="1" dirty="0" smtClean="0"/>
                        <a:t>) Modify Authentication Process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7009929"/>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21.</a:t>
                      </a:r>
                      <a:r>
                        <a:rPr lang="zh-TW" altLang="en-US" sz="2800" b="1" dirty="0" smtClean="0"/>
                        <a:t>修改雲端運算基礎設施</a:t>
                      </a:r>
                      <a:r>
                        <a:rPr lang="en-US" altLang="zh-TW" sz="2800" b="1" dirty="0" smtClean="0"/>
                        <a:t>(5</a:t>
                      </a:r>
                      <a:r>
                        <a:rPr lang="en-US" altLang="zh-TW" sz="2800" b="1" dirty="0" smtClean="0"/>
                        <a:t>) Modify Cloud Compute Infrastructure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22.</a:t>
                      </a:r>
                      <a:r>
                        <a:rPr lang="zh-TW" altLang="en-US" sz="2800" b="1" dirty="0" smtClean="0"/>
                        <a:t>修改註冊</a:t>
                      </a:r>
                      <a:r>
                        <a:rPr lang="zh-TW" altLang="en-US" sz="2800" b="1" dirty="0" smtClean="0"/>
                        <a:t>表 </a:t>
                      </a:r>
                      <a:r>
                        <a:rPr lang="en-US" altLang="zh-TW" sz="2800" b="1" dirty="0" smtClean="0"/>
                        <a:t>Modify Registry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23.</a:t>
                      </a:r>
                      <a:r>
                        <a:rPr lang="zh-TW" altLang="en-US" sz="2800" b="1" dirty="0" smtClean="0"/>
                        <a:t>修改系統鏡像</a:t>
                      </a:r>
                      <a:r>
                        <a:rPr lang="en-US" altLang="zh-TW" sz="2800" b="1" dirty="0" smtClean="0"/>
                        <a:t>(2</a:t>
                      </a:r>
                      <a:r>
                        <a:rPr lang="en-US" altLang="zh-TW" sz="2800" b="1" dirty="0" smtClean="0"/>
                        <a:t>)</a:t>
                      </a:r>
                      <a:r>
                        <a:rPr lang="zh-TW" altLang="en-US" sz="2800" b="1" dirty="0" smtClean="0"/>
                        <a:t> </a:t>
                      </a:r>
                      <a:r>
                        <a:rPr lang="en-US" altLang="zh-TW" sz="2800" b="1" dirty="0" smtClean="0"/>
                        <a:t>Modify System Image</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24.</a:t>
                      </a:r>
                      <a:r>
                        <a:rPr lang="zh-TW" altLang="en-US" sz="2800" b="1" dirty="0" smtClean="0"/>
                        <a:t>網路邊界橋接</a:t>
                      </a:r>
                      <a:r>
                        <a:rPr lang="en-US" altLang="zh-TW" sz="2800" b="1" dirty="0" smtClean="0"/>
                        <a:t>(1</a:t>
                      </a:r>
                      <a:r>
                        <a:rPr lang="en-US" altLang="zh-TW" sz="2800" b="1" dirty="0" smtClean="0"/>
                        <a:t>)</a:t>
                      </a:r>
                      <a:r>
                        <a:rPr lang="zh-TW" altLang="en-US" sz="2800" b="1" dirty="0" smtClean="0"/>
                        <a:t> </a:t>
                      </a:r>
                      <a:r>
                        <a:rPr lang="en-US" altLang="zh-TW" sz="2800" b="1" dirty="0" smtClean="0"/>
                        <a:t>Network Boundary Bridging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25.</a:t>
                      </a:r>
                      <a:r>
                        <a:rPr lang="zh-TW" altLang="en-US" sz="2800" b="1" dirty="0" smtClean="0"/>
                        <a:t>混淆的文件或訊息</a:t>
                      </a:r>
                      <a:r>
                        <a:rPr lang="en-US" altLang="zh-TW" sz="2800" b="1" dirty="0" smtClean="0"/>
                        <a:t>(12</a:t>
                      </a:r>
                      <a:r>
                        <a:rPr lang="en-US" altLang="zh-TW" sz="2800" b="1" dirty="0" smtClean="0"/>
                        <a:t>)</a:t>
                      </a:r>
                      <a:r>
                        <a:rPr lang="zh-TW" altLang="en-US" sz="2800" b="1" dirty="0" smtClean="0"/>
                        <a:t> </a:t>
                      </a:r>
                      <a:r>
                        <a:rPr lang="en-US" altLang="zh-TW" sz="2800" b="1" dirty="0" smtClean="0"/>
                        <a:t>Obfuscated Files or Information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26. </a:t>
                      </a:r>
                      <a:r>
                        <a:rPr lang="en-US" altLang="zh-TW" sz="2800" b="1" dirty="0" err="1" smtClean="0"/>
                        <a:t>Plist</a:t>
                      </a:r>
                      <a:r>
                        <a:rPr lang="zh-TW" altLang="en-US" sz="2800" b="1" dirty="0" smtClean="0"/>
                        <a:t>檔案</a:t>
                      </a:r>
                      <a:r>
                        <a:rPr lang="zh-TW" altLang="en-US" sz="2800" b="1" dirty="0" smtClean="0"/>
                        <a:t>修改 </a:t>
                      </a:r>
                      <a:r>
                        <a:rPr lang="en-US" altLang="zh-TW" sz="2800" b="1" dirty="0" err="1" smtClean="0"/>
                        <a:t>Plist</a:t>
                      </a:r>
                      <a:r>
                        <a:rPr lang="en-US" altLang="zh-TW" sz="2800" b="1" dirty="0" smtClean="0"/>
                        <a:t> File Modification</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27.</a:t>
                      </a:r>
                      <a:r>
                        <a:rPr lang="zh-TW" altLang="en-US" sz="2800" b="1" dirty="0" smtClean="0"/>
                        <a:t>預先作業系統啟動</a:t>
                      </a:r>
                      <a:r>
                        <a:rPr lang="en-US" altLang="zh-TW" sz="2800" b="1" dirty="0" smtClean="0"/>
                        <a:t>(5</a:t>
                      </a:r>
                      <a:r>
                        <a:rPr lang="en-US" altLang="zh-TW" sz="2800" b="1" dirty="0" smtClean="0"/>
                        <a:t>)</a:t>
                      </a:r>
                      <a:r>
                        <a:rPr lang="zh-TW" altLang="en-US" sz="2800" b="1" dirty="0" smtClean="0"/>
                        <a:t> </a:t>
                      </a:r>
                      <a:r>
                        <a:rPr lang="en-US" altLang="zh-TW" sz="2800" b="1" dirty="0" smtClean="0"/>
                        <a:t>Pre-OS Boot</a:t>
                      </a:r>
                      <a:endParaRPr lang="en-US" altLang="zh-TW" sz="2800" b="1" dirty="0" smtClean="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28.</a:t>
                      </a:r>
                      <a:r>
                        <a:rPr lang="zh-TW" altLang="en-US" sz="2800" b="1" dirty="0" smtClean="0"/>
                        <a:t>行程注入</a:t>
                      </a:r>
                      <a:r>
                        <a:rPr lang="en-US" altLang="zh-TW" sz="2800" b="1" dirty="0" smtClean="0"/>
                        <a:t>(12</a:t>
                      </a:r>
                      <a:r>
                        <a:rPr lang="en-US" altLang="zh-TW" sz="2800" b="1" dirty="0" smtClean="0"/>
                        <a:t>)</a:t>
                      </a:r>
                      <a:r>
                        <a:rPr lang="zh-TW" altLang="en-US" sz="2800" b="1" dirty="0" smtClean="0"/>
                        <a:t> </a:t>
                      </a:r>
                      <a:r>
                        <a:rPr lang="en-US" altLang="zh-TW" sz="2800" b="1" dirty="0" smtClean="0"/>
                        <a:t>Process Injection</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29.</a:t>
                      </a:r>
                      <a:r>
                        <a:rPr lang="zh-TW" altLang="en-US" sz="2800" b="1" dirty="0" smtClean="0"/>
                        <a:t>反射程式碼</a:t>
                      </a:r>
                      <a:r>
                        <a:rPr lang="zh-TW" altLang="en-US" sz="2800" b="1" dirty="0" smtClean="0"/>
                        <a:t>載入 </a:t>
                      </a:r>
                      <a:r>
                        <a:rPr lang="en-US" altLang="zh-TW" sz="2800" b="1" dirty="0" smtClean="0"/>
                        <a:t>Reflective Code Loading</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30.</a:t>
                      </a:r>
                      <a:r>
                        <a:rPr lang="zh-TW" altLang="en-US" sz="2800" b="1" dirty="0" smtClean="0"/>
                        <a:t>惡意網域</a:t>
                      </a:r>
                      <a:r>
                        <a:rPr lang="zh-TW" altLang="en-US" sz="2800" b="1" dirty="0" smtClean="0"/>
                        <a:t>控制器 </a:t>
                      </a:r>
                      <a:r>
                        <a:rPr lang="en-US" altLang="zh-TW" sz="2800" b="1" dirty="0" smtClean="0"/>
                        <a:t>Rogue Domain Controller</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53044204"/>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31. </a:t>
                      </a:r>
                      <a:r>
                        <a:rPr lang="en-US" altLang="zh-TW" sz="2800" b="1" dirty="0" smtClean="0"/>
                        <a:t>Rootkit</a:t>
                      </a:r>
                      <a:r>
                        <a:rPr lang="zh-TW" altLang="en-US" sz="2800" b="1" dirty="0" smtClean="0"/>
                        <a:t> </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32.</a:t>
                      </a:r>
                      <a:r>
                        <a:rPr lang="zh-TW" altLang="en-US" sz="2800" b="1" dirty="0" smtClean="0"/>
                        <a:t>顛覆信任控制</a:t>
                      </a:r>
                      <a:r>
                        <a:rPr lang="en-US" altLang="zh-TW" sz="2800" b="1" dirty="0" smtClean="0"/>
                        <a:t>(6</a:t>
                      </a:r>
                      <a:r>
                        <a:rPr lang="en-US" altLang="zh-TW" sz="2800" b="1" dirty="0" smtClean="0"/>
                        <a:t>) Subvert Trust Controls</a:t>
                      </a:r>
                      <a:r>
                        <a:rPr lang="zh-TW" altLang="en-US" sz="2800" b="1" dirty="0" smtClean="0"/>
                        <a:t> </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33.</a:t>
                      </a:r>
                      <a:r>
                        <a:rPr lang="zh-TW" altLang="en-US" sz="2800" b="1" dirty="0" smtClean="0"/>
                        <a:t>系統二進位代理執行</a:t>
                      </a:r>
                      <a:r>
                        <a:rPr lang="en-US" altLang="zh-TW" sz="2800" b="1" dirty="0" smtClean="0"/>
                        <a:t>(13</a:t>
                      </a:r>
                      <a:r>
                        <a:rPr lang="en-US" altLang="zh-TW" sz="2800" b="1" dirty="0" smtClean="0"/>
                        <a:t>)</a:t>
                      </a:r>
                      <a:r>
                        <a:rPr lang="zh-TW" altLang="en-US" sz="2800" b="1" dirty="0" smtClean="0"/>
                        <a:t> </a:t>
                      </a:r>
                      <a:r>
                        <a:rPr lang="en-US" altLang="zh-TW" sz="2800" b="1" dirty="0" smtClean="0"/>
                        <a:t>System Binary Proxy Execution</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34.</a:t>
                      </a:r>
                      <a:r>
                        <a:rPr lang="zh-TW" altLang="en-US" sz="2800" b="1" dirty="0" smtClean="0"/>
                        <a:t>系統腳本代理執行</a:t>
                      </a:r>
                      <a:r>
                        <a:rPr lang="en-US" altLang="zh-TW" sz="2800" b="1" dirty="0" smtClean="0"/>
                        <a:t>(1</a:t>
                      </a:r>
                      <a:r>
                        <a:rPr lang="en-US" altLang="zh-TW" sz="2800" b="1" dirty="0" smtClean="0"/>
                        <a:t>) System Script Proxy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35.</a:t>
                      </a:r>
                      <a:r>
                        <a:rPr lang="zh-TW" altLang="en-US" sz="2800" b="1" dirty="0" smtClean="0"/>
                        <a:t>模板</a:t>
                      </a:r>
                      <a:r>
                        <a:rPr lang="zh-TW" altLang="en-US" sz="2800" b="1" dirty="0" smtClean="0"/>
                        <a:t>注入 </a:t>
                      </a:r>
                      <a:r>
                        <a:rPr lang="en-US" altLang="zh-TW" sz="2800" b="1" dirty="0" smtClean="0"/>
                        <a:t>Template Injection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36.</a:t>
                      </a:r>
                      <a:r>
                        <a:rPr lang="zh-TW" altLang="en-US" sz="2800" b="1" dirty="0" smtClean="0"/>
                        <a:t>貿易訊號</a:t>
                      </a:r>
                      <a:r>
                        <a:rPr lang="en-US" altLang="zh-TW" sz="2800" b="1" dirty="0" smtClean="0"/>
                        <a:t>(2) Traffic Signaling</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37.</a:t>
                      </a:r>
                      <a:r>
                        <a:rPr lang="zh-TW" altLang="en-US" sz="2800" b="1" dirty="0" smtClean="0"/>
                        <a:t>受信任的開發人員實用程式代理執行</a:t>
                      </a:r>
                      <a:r>
                        <a:rPr lang="en-US" altLang="zh-TW" sz="2800" b="1" dirty="0" smtClean="0"/>
                        <a:t>(1</a:t>
                      </a:r>
                      <a:r>
                        <a:rPr lang="en-US" altLang="zh-TW" sz="2800" b="1" dirty="0" smtClean="0"/>
                        <a:t>) Trusted Developer Utilities Proxy Execution</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38.</a:t>
                      </a:r>
                      <a:r>
                        <a:rPr lang="zh-TW" altLang="en-US" sz="2800" b="1" dirty="0" smtClean="0"/>
                        <a:t>未使用</a:t>
                      </a:r>
                      <a:r>
                        <a:rPr lang="en-US" altLang="zh-TW" sz="2800" b="1" dirty="0" smtClean="0"/>
                        <a:t>/</a:t>
                      </a:r>
                      <a:r>
                        <a:rPr lang="zh-TW" altLang="en-US" sz="2800" b="1" dirty="0" smtClean="0"/>
                        <a:t>不支援的雲端</a:t>
                      </a:r>
                      <a:r>
                        <a:rPr lang="zh-TW" altLang="en-US" sz="2800" b="1" dirty="0" smtClean="0"/>
                        <a:t>區域 </a:t>
                      </a:r>
                      <a:r>
                        <a:rPr lang="en-US" altLang="zh-TW" sz="2800" b="1" dirty="0" smtClean="0"/>
                        <a:t>Unused/Unsupported Cloud Regions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39.</a:t>
                      </a:r>
                      <a:r>
                        <a:rPr lang="zh-TW" altLang="en-US" sz="2800" b="1" dirty="0" smtClean="0"/>
                        <a:t>使用替代驗證材料(</a:t>
                      </a:r>
                      <a:r>
                        <a:rPr lang="en-US" altLang="zh-TW" sz="2800" b="1" dirty="0" smtClean="0"/>
                        <a:t>4</a:t>
                      </a:r>
                      <a:r>
                        <a:rPr lang="en-US" altLang="zh-TW" sz="2800" b="1" dirty="0" smtClean="0"/>
                        <a:t>)</a:t>
                      </a:r>
                      <a:r>
                        <a:rPr lang="zh-TW" altLang="en-US" sz="2800" b="1" dirty="0" smtClean="0"/>
                        <a:t> </a:t>
                      </a:r>
                      <a:r>
                        <a:rPr lang="en-US" altLang="zh-TW" sz="2800" b="1" dirty="0" smtClean="0"/>
                        <a:t>Use Alternate Authentication Material</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40.</a:t>
                      </a:r>
                      <a:r>
                        <a:rPr lang="zh-TW" altLang="en-US" sz="2800" b="1" dirty="0" smtClean="0"/>
                        <a:t>有效帳戶</a:t>
                      </a:r>
                      <a:r>
                        <a:rPr lang="en-US" altLang="zh-TW" sz="2800" b="1" dirty="0" smtClean="0"/>
                        <a:t>(4</a:t>
                      </a:r>
                      <a:r>
                        <a:rPr lang="en-US" altLang="zh-TW" sz="2800" b="1" dirty="0" smtClean="0"/>
                        <a:t>)</a:t>
                      </a:r>
                      <a:r>
                        <a:rPr lang="zh-TW" altLang="en-US" sz="2800" b="1" dirty="0" smtClean="0"/>
                        <a:t> </a:t>
                      </a:r>
                      <a:r>
                        <a:rPr lang="en-US" altLang="zh-TW" sz="2800" b="1" dirty="0" smtClean="0"/>
                        <a:t>Valid Accounts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877102122"/>
              </p:ext>
            </p:extLst>
          </p:nvPr>
        </p:nvGraphicFramePr>
        <p:xfrm>
          <a:off x="184410" y="219187"/>
          <a:ext cx="11419986" cy="217587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7.</a:t>
                      </a:r>
                      <a:r>
                        <a:rPr lang="zh-TW" altLang="en-US" sz="2800" dirty="0" smtClean="0"/>
                        <a:t>防禦規避</a:t>
                      </a:r>
                      <a:r>
                        <a:rPr lang="en-US" altLang="zh-TW" sz="2800" dirty="0" smtClean="0"/>
                        <a:t>Defense Evasion</a:t>
                      </a:r>
                      <a:r>
                        <a:rPr lang="zh-TW" altLang="en-US" sz="2800" dirty="0" smtClean="0"/>
                        <a:t> 戰術的</a:t>
                      </a:r>
                      <a:r>
                        <a:rPr lang="en-US" altLang="zh-TW" sz="2800" dirty="0" smtClean="0"/>
                        <a:t>43</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41.</a:t>
                      </a:r>
                      <a:r>
                        <a:rPr lang="zh-TW" altLang="en-US" sz="2800" b="1" dirty="0" smtClean="0"/>
                        <a:t>虛擬化</a:t>
                      </a:r>
                      <a:r>
                        <a:rPr lang="en-US" altLang="zh-TW" sz="2800" b="1" dirty="0" smtClean="0"/>
                        <a:t>/</a:t>
                      </a:r>
                      <a:r>
                        <a:rPr lang="zh-TW" altLang="en-US" sz="2800" b="1" dirty="0" smtClean="0"/>
                        <a:t>沙盒規避</a:t>
                      </a:r>
                      <a:r>
                        <a:rPr lang="en-US" altLang="zh-TW" sz="2800" b="1" dirty="0" smtClean="0"/>
                        <a:t>(3</a:t>
                      </a:r>
                      <a:r>
                        <a:rPr lang="en-US" altLang="zh-TW" sz="2800" b="1" dirty="0" smtClean="0"/>
                        <a:t>) </a:t>
                      </a:r>
                      <a:r>
                        <a:rPr lang="zh-TW" altLang="en-US" sz="2800" b="1" dirty="0" smtClean="0"/>
                        <a:t> </a:t>
                      </a:r>
                      <a:r>
                        <a:rPr lang="en-US" altLang="zh-TW" sz="2800" b="1" dirty="0" smtClean="0"/>
                        <a:t>Virtualization/Sandbox Evasion</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42.</a:t>
                      </a:r>
                      <a:r>
                        <a:rPr lang="zh-TW" altLang="en-US" sz="2800" b="1" dirty="0" smtClean="0"/>
                        <a:t>弱化加密</a:t>
                      </a:r>
                      <a:r>
                        <a:rPr lang="en-US" altLang="zh-TW" sz="2800" b="1" dirty="0" smtClean="0"/>
                        <a:t>(2</a:t>
                      </a:r>
                      <a:r>
                        <a:rPr lang="en-US" altLang="zh-TW" sz="2800" b="1" dirty="0" smtClean="0"/>
                        <a:t>)</a:t>
                      </a:r>
                      <a:r>
                        <a:rPr lang="zh-TW" altLang="en-US" sz="2800" b="1" dirty="0" smtClean="0"/>
                        <a:t> </a:t>
                      </a:r>
                      <a:r>
                        <a:rPr lang="en-US" altLang="zh-TW" sz="2800" b="1" dirty="0" smtClean="0"/>
                        <a:t>Weaken Encryption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43. XSL </a:t>
                      </a:r>
                      <a:r>
                        <a:rPr lang="zh-TW" altLang="en-US" sz="2800" b="1" dirty="0" smtClean="0"/>
                        <a:t>腳本</a:t>
                      </a:r>
                      <a:r>
                        <a:rPr lang="zh-TW" altLang="en-US" sz="2800" b="1" dirty="0" smtClean="0"/>
                        <a:t>處理 </a:t>
                      </a:r>
                      <a:r>
                        <a:rPr lang="en-US" altLang="zh-TW" sz="2800" b="1" dirty="0" smtClean="0"/>
                        <a:t>XSL Script Processing</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74</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75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379425077"/>
              </p:ext>
            </p:extLst>
          </p:nvPr>
        </p:nvGraphicFramePr>
        <p:xfrm>
          <a:off x="0" y="765748"/>
          <a:ext cx="12192000" cy="5638800"/>
        </p:xfrm>
        <a:graphic>
          <a:graphicData uri="http://schemas.openxmlformats.org/drawingml/2006/table">
            <a:tbl>
              <a:tblPr/>
              <a:tblGrid>
                <a:gridCol w="1498293">
                  <a:extLst>
                    <a:ext uri="{9D8B030D-6E8A-4147-A177-3AD203B41FA5}">
                      <a16:colId xmlns:a16="http://schemas.microsoft.com/office/drawing/2014/main" val="2340207979"/>
                    </a:ext>
                  </a:extLst>
                </a:gridCol>
                <a:gridCol w="2963537">
                  <a:extLst>
                    <a:ext uri="{9D8B030D-6E8A-4147-A177-3AD203B41FA5}">
                      <a16:colId xmlns:a16="http://schemas.microsoft.com/office/drawing/2014/main" val="3916782922"/>
                    </a:ext>
                  </a:extLst>
                </a:gridCol>
                <a:gridCol w="7730170">
                  <a:extLst>
                    <a:ext uri="{9D8B030D-6E8A-4147-A177-3AD203B41FA5}">
                      <a16:colId xmlns:a16="http://schemas.microsoft.com/office/drawing/2014/main" val="3528596248"/>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a:t>
                      </a:r>
                      <a:r>
                        <a:rPr lang="en-US" altLang="zh-TW" sz="1800" b="0" i="0" u="none" strike="noStrike" kern="1200" dirty="0" smtClean="0">
                          <a:solidFill>
                            <a:schemeClr val="tx1"/>
                          </a:solidFill>
                          <a:effectLst/>
                          <a:latin typeface="+mn-lt"/>
                          <a:ea typeface="+mn-ea"/>
                          <a:cs typeface="+mn-cs"/>
                          <a:hlinkClick r:id="rId3"/>
                        </a:rPr>
                        <a:t>Image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補丁系統鏡像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modify the operating system of a network device to introduce new capabilities or weaken existing defenses. Some network devices are built with a monolithic architecture, where the entire operating system and most of the functionality of the device is contained within a single file. Adversaries may change this file in storage, to be loaded in a future boot, or in memory during runtime.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修改網路設備的作業系統以引入新功能或削弱現有防禦。一些網路設備採用整體架構構建，其中整個作業系統和設備的大部分功能都包含在單一檔案中。攻擊者可能會在儲存中更改此文件，以便在未來啟動時加載，或在運行時在記憶體中更改。</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a:t>
                      </a:r>
                      <a:r>
                        <a:rPr lang="en-US" altLang="zh-TW" sz="1800" b="0" i="0" u="none" strike="noStrike" kern="1200" dirty="0" smtClean="0">
                          <a:solidFill>
                            <a:schemeClr val="tx1"/>
                          </a:solidFill>
                          <a:effectLst/>
                          <a:latin typeface="+mn-lt"/>
                          <a:ea typeface="+mn-ea"/>
                          <a:cs typeface="+mn-cs"/>
                          <a:hlinkClick r:id="rId5"/>
                        </a:rPr>
                        <a:t>Image</a:t>
                      </a:r>
                      <a:endParaRPr lang="en-US" altLang="zh-TW" sz="1800" b="0" i="0" u="none" strike="noStrike" kern="1200" dirty="0" smtClean="0">
                        <a:solidFill>
                          <a:schemeClr val="tx1"/>
                        </a:solidFill>
                        <a:effectLst/>
                        <a:latin typeface="+mn-lt"/>
                        <a:ea typeface="+mn-ea"/>
                        <a:cs typeface="+mn-cs"/>
                      </a:endParaRPr>
                    </a:p>
                    <a:p>
                      <a:pPr fontAlgn="t"/>
                      <a:r>
                        <a:rPr lang="zh-TW" altLang="en-US" sz="2000" dirty="0" smtClean="0">
                          <a:effectLst/>
                        </a:rPr>
                        <a:t>降級系統映像</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Adversaries may install an older version of the operating system of a network device to weaken security. Older operating system versions on network devices often have weaker encryption ciphers and, in general, fewer/less updated defensive features.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攻擊者可能會安裝網路設備的舊版作業系統以削弱安全性。網路裝置上較舊的作業系統版本通常具有較弱的加密密碼，並且通常更新的防禦功能較少</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較少。</a:t>
                      </a: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F5D1"/>
                    </a:solidFill>
                  </a:tcPr>
                </a:tc>
                <a:extLst>
                  <a:ext uri="{0D108BD9-81ED-4DB2-BD59-A6C34878D82A}">
                    <a16:rowId xmlns:a16="http://schemas.microsoft.com/office/drawing/2014/main" val="4237149618"/>
                  </a:ext>
                </a:extLst>
              </a:tr>
            </a:tbl>
          </a:graphicData>
        </a:graphic>
      </p:graphicFrame>
      <p:sp>
        <p:nvSpPr>
          <p:cNvPr id="10" name="矩形 9"/>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Tree>
    <p:extLst>
      <p:ext uri="{BB962C8B-B14F-4D97-AF65-F5344CB8AC3E}">
        <p14:creationId xmlns:p14="http://schemas.microsoft.com/office/powerpoint/2010/main" val="40562468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64913843"/>
              </p:ext>
            </p:extLst>
          </p:nvPr>
        </p:nvGraphicFramePr>
        <p:xfrm>
          <a:off x="6878656" y="425999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會更改嵌入式網路設備的作業系統，以削弱防禦並為自己提供新的功能。在此類設備上，作業系統通常是整體式的，並且大多數設備功能和能力都包含在單一檔案中</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要</a:t>
            </a:r>
            <a:r>
              <a:rPr lang="zh-TW" altLang="en-US" dirty="0"/>
              <a:t>更改作業系統，攻擊者通常只需要影響該文件，替換或修改它。這可以在系統運行時在內存中即時完成以立即生效，也可以在存儲中完成以在網路設備下次啟動時實現更改</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make changes to the operating system of embedded network devices to weaken defenses and provide new capabilities for themselves. On such devices, the operating systems are typically monolithic and most of the device functionality and capabilities are contained within a single </a:t>
            </a:r>
            <a:r>
              <a:rPr lang="en-US" altLang="zh-TW" dirty="0" smtClean="0"/>
              <a:t>file.</a:t>
            </a:r>
          </a:p>
          <a:p>
            <a:pPr marL="285750" indent="-285750">
              <a:buFont typeface="Wingdings" panose="05000000000000000000" pitchFamily="2" charset="2"/>
              <a:buChar char="n"/>
            </a:pPr>
            <a:r>
              <a:rPr lang="en-US" altLang="zh-TW" dirty="0" smtClean="0"/>
              <a:t>To </a:t>
            </a:r>
            <a:r>
              <a:rPr lang="en-US" altLang="zh-TW" dirty="0"/>
              <a:t>change the operating system, the adversary typically only needs to affect this one file, replacing or modifying it. This can either be done live in memory during system runtime for immediate effect, or in storage to implement the change on the next boot of the network device</a:t>
            </a:r>
            <a:r>
              <a:rPr lang="en-US" altLang="zh-TW" dirty="0" smtClean="0"/>
              <a:t>.</a:t>
            </a:r>
            <a:endParaRPr lang="zh-TW" altLang="en-US" dirty="0" smtClean="0"/>
          </a:p>
        </p:txBody>
      </p:sp>
      <p:sp>
        <p:nvSpPr>
          <p:cNvPr id="6" name="矩形 5"/>
          <p:cNvSpPr/>
          <p:nvPr/>
        </p:nvSpPr>
        <p:spPr>
          <a:xfrm>
            <a:off x="6878656" y="1732297"/>
            <a:ext cx="4649189" cy="1877437"/>
          </a:xfrm>
          <a:prstGeom prst="rect">
            <a:avLst/>
          </a:prstGeom>
          <a:solidFill>
            <a:srgbClr val="D4F5D1"/>
          </a:solidFill>
        </p:spPr>
        <p:txBody>
          <a:bodyPr wrap="square">
            <a:spAutoFit/>
          </a:bodyPr>
          <a:lstStyle/>
          <a:p>
            <a:r>
              <a:rPr lang="en-US" altLang="zh-TW" sz="1400" b="1" dirty="0" smtClean="0">
                <a:latin typeface="Roboto-Regular"/>
              </a:rPr>
              <a:t>ID</a:t>
            </a:r>
            <a:r>
              <a:rPr lang="en-US" altLang="zh-TW" sz="1400" b="1" dirty="0">
                <a:latin typeface="Roboto-Regular"/>
              </a:rPr>
              <a:t>: T1601</a:t>
            </a:r>
          </a:p>
          <a:p>
            <a:r>
              <a:rPr lang="en-US" altLang="zh-TW" sz="1400" b="1" dirty="0" smtClean="0">
                <a:latin typeface="Roboto-Regular"/>
              </a:rPr>
              <a:t>Sub-techniques : </a:t>
            </a:r>
            <a:r>
              <a:rPr lang="en-US" altLang="zh-TW" sz="1400" dirty="0" smtClean="0">
                <a:hlinkClick r:id="rId2"/>
              </a:rPr>
              <a:t>T1601.001</a:t>
            </a:r>
            <a:r>
              <a:rPr lang="en-US" altLang="zh-TW" sz="1400" dirty="0"/>
              <a:t>, </a:t>
            </a:r>
            <a:r>
              <a:rPr lang="en-US" altLang="zh-TW" sz="1400" dirty="0">
                <a:hlinkClick r:id="rId4"/>
              </a:rPr>
              <a:t>T1601.002</a:t>
            </a:r>
            <a:endParaRPr lang="en-US" altLang="zh-TW" sz="1200" b="1" dirty="0">
              <a:latin typeface="Roboto-Regular"/>
            </a:endParaRPr>
          </a:p>
          <a:p>
            <a:r>
              <a:rPr lang="en-US" altLang="zh-TW" sz="1400" b="1" dirty="0" smtClean="0">
                <a:latin typeface="Roboto-Regular"/>
              </a:rPr>
              <a:t>Tactic : </a:t>
            </a:r>
            <a:r>
              <a:rPr lang="en-US" altLang="zh-TW" sz="1400" dirty="0">
                <a:hlinkClick r:id="rId6"/>
              </a:rPr>
              <a:t>Defense Evasion</a:t>
            </a:r>
            <a:endParaRPr lang="en-US" altLang="zh-TW" sz="1100" b="1" dirty="0">
              <a:latin typeface="Roboto-Regular"/>
            </a:endParaRPr>
          </a:p>
          <a:p>
            <a:r>
              <a:rPr lang="en-US" altLang="zh-TW" sz="1400" b="1" dirty="0" smtClean="0">
                <a:latin typeface="Roboto-Regular"/>
              </a:rPr>
              <a:t>Platforms : Network</a:t>
            </a:r>
            <a:endParaRPr lang="en-US" altLang="zh-TW" sz="1400" b="1" dirty="0">
              <a:latin typeface="Roboto-Regular"/>
            </a:endParaRPr>
          </a:p>
          <a:p>
            <a:r>
              <a:rPr lang="en-US" altLang="zh-TW" sz="1400" b="1" dirty="0">
                <a:latin typeface="Roboto-Regular"/>
              </a:rPr>
              <a:t>Permissions Required: Administrator</a:t>
            </a:r>
          </a:p>
          <a:p>
            <a:r>
              <a:rPr lang="en-US" altLang="zh-TW" sz="1400" b="1" dirty="0" smtClean="0">
                <a:latin typeface="Roboto-Regular"/>
              </a:rPr>
              <a:t>Version : </a:t>
            </a:r>
            <a:r>
              <a:rPr lang="en-US" altLang="zh-TW" sz="1400" b="1" dirty="0">
                <a:latin typeface="Roboto-Regular"/>
              </a:rPr>
              <a:t>1.0</a:t>
            </a:r>
          </a:p>
          <a:p>
            <a:r>
              <a:rPr lang="en-US" altLang="zh-TW" sz="1400" b="1" dirty="0" smtClean="0">
                <a:latin typeface="Roboto-Regular"/>
              </a:rPr>
              <a:t>Created : </a:t>
            </a:r>
            <a:r>
              <a:rPr lang="en-US" altLang="zh-TW" sz="1400" b="1" dirty="0">
                <a:latin typeface="Roboto-Regular"/>
              </a:rPr>
              <a:t>19 October 2020</a:t>
            </a:r>
          </a:p>
          <a:p>
            <a:r>
              <a:rPr lang="en-US" altLang="zh-TW" sz="1400" b="1" dirty="0">
                <a:latin typeface="Roboto-Regular"/>
              </a:rPr>
              <a:t>Last </a:t>
            </a:r>
            <a:r>
              <a:rPr lang="en-US" altLang="zh-TW" sz="1400" b="1" dirty="0" smtClean="0">
                <a:latin typeface="Roboto-Regular"/>
              </a:rPr>
              <a:t>Modified : </a:t>
            </a:r>
            <a:r>
              <a:rPr lang="en-US" altLang="zh-TW" sz="1400" b="1" dirty="0">
                <a:latin typeface="Roboto-Regular"/>
              </a:rPr>
              <a:t>22 October 2020</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76</a:t>
            </a:fld>
            <a:endParaRPr lang="zh-TW" altLang="en-US"/>
          </a:p>
        </p:txBody>
      </p:sp>
    </p:spTree>
    <p:extLst>
      <p:ext uri="{BB962C8B-B14F-4D97-AF65-F5344CB8AC3E}">
        <p14:creationId xmlns:p14="http://schemas.microsoft.com/office/powerpoint/2010/main" val="3790995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Boot Integrity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smtClean="0">
                          <a:solidFill>
                            <a:schemeClr val="tx1"/>
                          </a:solidFill>
                          <a:effectLst/>
                          <a:latin typeface="+mn-lt"/>
                          <a:ea typeface="+mn-ea"/>
                          <a:cs typeface="+mn-cs"/>
                          <a:hlinkClick r:id="rId4"/>
                        </a:rPr>
                        <a:t>Credential Access Protection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M1032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Multi-factor Authentication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77</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7885266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07085204"/>
              </p:ext>
            </p:extLst>
          </p:nvPr>
        </p:nvGraphicFramePr>
        <p:xfrm>
          <a:off x="146223" y="508054"/>
          <a:ext cx="11804985" cy="4603773"/>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59386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511437">
                <a:tc>
                  <a:txBody>
                    <a:bodyPr/>
                    <a:lstStyle/>
                    <a:p>
                      <a:pPr fontAlgn="t"/>
                      <a:r>
                        <a:rPr lang="en-US" altLang="zh-TW" sz="1800" b="0" i="0" u="none" strike="noStrike" kern="1200" dirty="0" smtClean="0">
                          <a:solidFill>
                            <a:schemeClr val="tx1"/>
                          </a:solidFill>
                          <a:effectLst/>
                          <a:latin typeface="+mn-lt"/>
                          <a:ea typeface="+mn-ea"/>
                          <a:cs typeface="+mn-cs"/>
                          <a:hlinkClick r:id="rId2"/>
                        </a:rPr>
                        <a:t>M1027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Password Policies</a:t>
                      </a:r>
                      <a:endParaRPr lang="en-US" altLang="zh-TW" sz="1800" b="0" i="0" u="none" strike="noStrike" kern="1200" dirty="0" smtClean="0">
                        <a:solidFill>
                          <a:schemeClr val="tx1"/>
                        </a:solidFill>
                        <a:effectLst/>
                        <a:latin typeface="+mn-lt"/>
                        <a:ea typeface="+mn-ea"/>
                        <a:cs typeface="+mn-cs"/>
                      </a:endParaRPr>
                    </a:p>
                    <a:p>
                      <a:pPr fontAlgn="t"/>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Refer to NIST guidelines when creating password policies.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建立密碼原則時請參閱 </a:t>
                      </a:r>
                      <a:r>
                        <a:rPr lang="en-US" altLang="zh-TW" sz="1800" b="0" i="0" kern="1200" dirty="0" smtClean="0">
                          <a:solidFill>
                            <a:schemeClr val="tx1"/>
                          </a:solidFill>
                          <a:effectLst/>
                          <a:latin typeface="+mn-lt"/>
                          <a:ea typeface="+mn-ea"/>
                          <a:cs typeface="+mn-cs"/>
                        </a:rPr>
                        <a:t>NIST </a:t>
                      </a:r>
                      <a:r>
                        <a:rPr lang="zh-TW" altLang="en-US" sz="1800" b="0" i="0" kern="1200" dirty="0" smtClean="0">
                          <a:solidFill>
                            <a:schemeClr val="tx1"/>
                          </a:solidFill>
                          <a:effectLst/>
                          <a:latin typeface="+mn-lt"/>
                          <a:ea typeface="+mn-ea"/>
                          <a:cs typeface="+mn-cs"/>
                        </a:rPr>
                        <a:t>指南。</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2498469">
                <a:tc>
                  <a:txBody>
                    <a:bodyPr/>
                    <a:lstStyle/>
                    <a:p>
                      <a:pPr fontAlgn="t"/>
                      <a:r>
                        <a:rPr lang="en-US" altLang="zh-TW" sz="1800" b="0" i="0" u="none" strike="noStrike" kern="1200" dirty="0" smtClean="0">
                          <a:solidFill>
                            <a:schemeClr val="tx1"/>
                          </a:solidFill>
                          <a:effectLst/>
                          <a:latin typeface="+mn-lt"/>
                          <a:ea typeface="+mn-ea"/>
                          <a:cs typeface="+mn-cs"/>
                          <a:hlinkClick r:id="rId3"/>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administrator accounts to as few individuals as possible, following least privilege principles. Prevent credential overlap across systems of administrator and privileged accounts, particularly between network and non-network platforms, such as servers or endpoints.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遵循最小權限原則，將管理員帳戶限制為盡可能少的個人。防止管理員和特權帳戶系統之間的憑證重疊，特別是網路和非網路平台（例如伺服器或端點）之間的憑證重疊。</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78</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871005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36" y="9078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03530768"/>
              </p:ext>
            </p:extLst>
          </p:nvPr>
        </p:nvGraphicFramePr>
        <p:xfrm>
          <a:off x="0" y="954306"/>
          <a:ext cx="12192000" cy="53184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Most embedded network devices provide a command to print the version of the currently running operating system. Use this command to query the operating system for its version number and compare it to what is expected for the device in question. Because this method may be used in conjunction with  </a:t>
                      </a:r>
                      <a:r>
                        <a:rPr lang="en-US" altLang="zh-TW" sz="1800" b="0" i="0" u="none" strike="noStrike" kern="1200" dirty="0" smtClean="0">
                          <a:solidFill>
                            <a:schemeClr val="tx1"/>
                          </a:solidFill>
                          <a:effectLst/>
                          <a:latin typeface="+mn-lt"/>
                          <a:ea typeface="+mn-ea"/>
                          <a:cs typeface="+mn-cs"/>
                          <a:hlinkClick r:id="rId4"/>
                        </a:rPr>
                        <a:t>Patch System Image</a:t>
                      </a:r>
                      <a:r>
                        <a:rPr lang="en-US" altLang="zh-TW" sz="1800" b="0" i="0" kern="1200" dirty="0" smtClean="0">
                          <a:solidFill>
                            <a:schemeClr val="tx1"/>
                          </a:solidFill>
                          <a:effectLst/>
                          <a:latin typeface="+mn-lt"/>
                          <a:ea typeface="+mn-ea"/>
                          <a:cs typeface="+mn-cs"/>
                        </a:rPr>
                        <a:t>, it may be appropriate to also verify the integrity of the vendor provided operating system image file.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Compare the checksum of the operating system file with the checksum of a known good copy from a trusted source. Some embedded network device platforms may have the capability to calculate the checksum of the file, while others may not. Even for those platforms that have the capability, it is recommended to download a copy of the file to a trusted computer to calculate the checksum with software that is not compromised. </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Many vendors of embedded network devices can provide advanced debugging support that will allow them to work with device owners to validate the integrity of the operating system running in memory. If a compromise of the operating system is suspected, contact the vendor technical support and seek such services for a more thorough inspection of the current running system.</a:t>
                      </a:r>
                      <a:endParaRPr lang="en-US" altLang="zh-TW"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79</a:t>
            </a:fld>
            <a:endParaRPr lang="zh-TW" altLang="en-US"/>
          </a:p>
        </p:txBody>
      </p:sp>
    </p:spTree>
    <p:extLst>
      <p:ext uri="{BB962C8B-B14F-4D97-AF65-F5344CB8AC3E}">
        <p14:creationId xmlns:p14="http://schemas.microsoft.com/office/powerpoint/2010/main" val="707672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7806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419905475"/>
              </p:ext>
            </p:extLst>
          </p:nvPr>
        </p:nvGraphicFramePr>
        <p:xfrm>
          <a:off x="0" y="1303521"/>
          <a:ext cx="12192000" cy="36725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大多數嵌入式網路設備都提供命令來列印目前運行的作業系統的版本。使用此指令查詢作業系統的版本號，並與相關設備的預期版本號進行比較。</a:t>
                      </a:r>
                      <a:r>
                        <a:rPr lang="zh-TW" altLang="en-US" sz="1800" b="0" i="0" u="none" strike="noStrike" kern="1200" dirty="0" smtClean="0">
                          <a:solidFill>
                            <a:schemeClr val="tx1"/>
                          </a:solidFill>
                          <a:effectLst/>
                          <a:latin typeface="+mn-lt"/>
                          <a:ea typeface="+mn-ea"/>
                          <a:cs typeface="+mn-cs"/>
                          <a:hlinkClick r:id="rId4"/>
                        </a:rPr>
                        <a:t>由於此方法可以與修補程式系統映像</a:t>
                      </a:r>
                      <a:r>
                        <a:rPr lang="zh-TW" altLang="en-US" sz="1800" b="0" i="0" kern="1200" dirty="0" smtClean="0">
                          <a:solidFill>
                            <a:schemeClr val="tx1"/>
                          </a:solidFill>
                          <a:effectLst/>
                          <a:latin typeface="+mn-lt"/>
                          <a:ea typeface="+mn-ea"/>
                          <a:cs typeface="+mn-cs"/>
                        </a:rPr>
                        <a:t>結合使用  ，因此也可以驗證供應商提供的作業系統映像檔的完整性。</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作業系統檔案的校驗和與來自可信任來源的已知良好副本的校驗和進行比較。一些嵌入式網路設備平台可能具有計算文件校驗和的能力，而其他平台可能沒有。即使對於那些有能力的平台，也建議將文件的副本下載到受信任的計算機，以使用未受損的軟體計算校驗和。</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許多嵌入式網路設備供應商可以提供高級調試支持，使他們能夠與設備所有者合作，驗證記憶體中運行的作業系統的完整性。如果懷疑作業系統受到損害，請聯絡供應商技術支援並尋求此類服務，以便對目前運行的系統進行更徹底的檢查。</a:t>
                      </a:r>
                      <a:endParaRPr lang="zh-TW" altLang="en-US"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80</a:t>
            </a:fld>
            <a:endParaRPr lang="zh-TW" altLang="en-US"/>
          </a:p>
        </p:txBody>
      </p:sp>
    </p:spTree>
    <p:extLst>
      <p:ext uri="{BB962C8B-B14F-4D97-AF65-F5344CB8AC3E}">
        <p14:creationId xmlns:p14="http://schemas.microsoft.com/office/powerpoint/2010/main" val="2293443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817336642"/>
              </p:ext>
            </p:extLst>
          </p:nvPr>
        </p:nvGraphicFramePr>
        <p:xfrm>
          <a:off x="184410" y="219187"/>
          <a:ext cx="11419986" cy="638456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8.</a:t>
                      </a:r>
                      <a:r>
                        <a:rPr lang="zh-TW" altLang="en-US" sz="2800" dirty="0" smtClean="0"/>
                        <a:t>憑證存取</a:t>
                      </a:r>
                      <a:r>
                        <a:rPr lang="en-US" altLang="zh-TW" sz="2800" dirty="0" smtClean="0"/>
                        <a:t>Credential Access</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中間對手</a:t>
                      </a:r>
                      <a:r>
                        <a:rPr lang="en-US" altLang="zh-TW" sz="2800" b="1" dirty="0" smtClean="0"/>
                        <a:t>(3)</a:t>
                      </a:r>
                      <a:r>
                        <a:rPr lang="zh-TW" altLang="en-US" sz="2800" b="1" dirty="0" smtClean="0"/>
                        <a:t> </a:t>
                      </a:r>
                      <a:r>
                        <a:rPr lang="en-US" altLang="zh-TW" sz="2800" b="1" dirty="0" smtClean="0"/>
                        <a:t>Adversary-in-the-Middle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en-US" altLang="zh-TW" sz="2800" b="1" dirty="0" smtClean="0"/>
                        <a:t>.</a:t>
                      </a:r>
                      <a:r>
                        <a:rPr lang="zh-TW" altLang="en-US" sz="2800" b="1" dirty="0" smtClean="0"/>
                        <a:t>暴力破解</a:t>
                      </a:r>
                      <a:r>
                        <a:rPr lang="en-US" altLang="zh-TW" sz="2800" b="1" dirty="0" smtClean="0"/>
                        <a:t>(4) Brute Force</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en-US" altLang="zh-TW" sz="2800" b="1" dirty="0" smtClean="0"/>
                        <a:t>.</a:t>
                      </a:r>
                      <a:r>
                        <a:rPr lang="zh-TW" altLang="en-US" sz="2800" b="1" dirty="0" smtClean="0"/>
                        <a:t>來自密碼儲存的憑證</a:t>
                      </a:r>
                      <a:r>
                        <a:rPr lang="en-US" altLang="zh-TW" sz="2800" b="1" dirty="0" smtClean="0"/>
                        <a:t>(6)</a:t>
                      </a:r>
                      <a:r>
                        <a:rPr lang="zh-TW" altLang="en-US" sz="2800" b="1" dirty="0" smtClean="0"/>
                        <a:t> </a:t>
                      </a:r>
                      <a:r>
                        <a:rPr lang="en-US" altLang="zh-TW" sz="2800" b="1" dirty="0" smtClean="0"/>
                        <a:t>Credentials from Password Stores</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利用憑證存取 </a:t>
                      </a:r>
                      <a:r>
                        <a:rPr lang="en-US" altLang="zh-TW" sz="2800" b="1" dirty="0" smtClean="0"/>
                        <a:t>Exploitation for Credential Access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強制認證 </a:t>
                      </a:r>
                      <a:r>
                        <a:rPr lang="en-US" altLang="zh-TW" sz="2800" b="1" dirty="0" smtClean="0"/>
                        <a:t>Forced Authentication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偽造網路憑證</a:t>
                      </a:r>
                      <a:r>
                        <a:rPr lang="en-US" altLang="zh-TW" sz="2800" b="1" dirty="0" smtClean="0"/>
                        <a:t>(2)</a:t>
                      </a:r>
                      <a:r>
                        <a:rPr lang="zh-TW" altLang="en-US" sz="2800" b="1" dirty="0" smtClean="0"/>
                        <a:t> </a:t>
                      </a:r>
                      <a:r>
                        <a:rPr lang="en-US" altLang="zh-TW" sz="2800" b="1" dirty="0" smtClean="0"/>
                        <a:t>Forge Web Credentials</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輸入捕捉</a:t>
                      </a:r>
                      <a:r>
                        <a:rPr lang="en-US" altLang="zh-TW" sz="2800" b="1" dirty="0" smtClean="0"/>
                        <a:t>(4)</a:t>
                      </a:r>
                      <a:r>
                        <a:rPr lang="zh-TW" altLang="en-US" sz="2800" b="1" dirty="0" smtClean="0"/>
                        <a:t> </a:t>
                      </a:r>
                      <a:r>
                        <a:rPr lang="en-US" altLang="zh-TW" sz="2800" b="1" dirty="0" smtClean="0"/>
                        <a:t>Input Capture</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修改認證流程</a:t>
                      </a:r>
                      <a:r>
                        <a:rPr lang="en-US" altLang="zh-TW" sz="2800" b="1" dirty="0" smtClean="0"/>
                        <a:t>(8)</a:t>
                      </a:r>
                      <a:r>
                        <a:rPr lang="zh-TW" altLang="en-US" sz="2800" b="1" dirty="0" smtClean="0"/>
                        <a:t> </a:t>
                      </a:r>
                      <a:r>
                        <a:rPr lang="en-US" altLang="zh-TW" sz="2800" b="1" dirty="0" smtClean="0"/>
                        <a:t>Modify Authentication Process</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多重身份驗證攔截 </a:t>
                      </a:r>
                      <a:r>
                        <a:rPr lang="en-US" altLang="zh-TW" sz="2800" b="1" dirty="0" smtClean="0"/>
                        <a:t>Multi-Factor Authentication Interception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en-US" altLang="zh-TW" sz="2800" b="1" dirty="0" smtClean="0"/>
                        <a:t>.</a:t>
                      </a:r>
                      <a:r>
                        <a:rPr lang="zh-TW" altLang="en-US" sz="2800" b="1" dirty="0" smtClean="0"/>
                        <a:t>多重身份驗證請求生成 </a:t>
                      </a:r>
                      <a:r>
                        <a:rPr lang="en-US" altLang="zh-TW" sz="2800" b="1" dirty="0" smtClean="0"/>
                        <a:t>Multi-Factor Authentication Request Generation</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5392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29736166"/>
              </p:ext>
            </p:extLst>
          </p:nvPr>
        </p:nvGraphicFramePr>
        <p:xfrm>
          <a:off x="184410" y="219187"/>
          <a:ext cx="11419986" cy="4752656"/>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8.</a:t>
                      </a:r>
                      <a:r>
                        <a:rPr lang="zh-TW" altLang="en-US" sz="2800" dirty="0" smtClean="0"/>
                        <a:t>憑證存取</a:t>
                      </a:r>
                      <a:r>
                        <a:rPr lang="en-US" altLang="zh-TW" sz="2800" dirty="0" smtClean="0"/>
                        <a:t>Credential Access</a:t>
                      </a:r>
                      <a:r>
                        <a:rPr lang="zh-TW" altLang="en-US" sz="2800" dirty="0" smtClean="0"/>
                        <a:t> 戰術的</a:t>
                      </a:r>
                      <a:r>
                        <a:rPr lang="en-US" altLang="zh-TW" sz="2800" dirty="0" smtClean="0"/>
                        <a:t>17</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網路嗅探 </a:t>
                      </a:r>
                      <a:r>
                        <a:rPr lang="en-US" altLang="zh-TW" sz="2800" b="1" dirty="0" smtClean="0"/>
                        <a:t>Network Sniffing</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作業系統憑證轉儲</a:t>
                      </a:r>
                      <a:r>
                        <a:rPr lang="en-US" altLang="zh-TW" sz="2800" b="1" dirty="0" smtClean="0"/>
                        <a:t>(8)</a:t>
                      </a:r>
                      <a:r>
                        <a:rPr lang="zh-TW" altLang="en-US" sz="2800" b="1" dirty="0" smtClean="0"/>
                        <a:t> </a:t>
                      </a:r>
                      <a:r>
                        <a:rPr lang="en-US" altLang="zh-TW" sz="2800" b="1" dirty="0" smtClean="0"/>
                        <a:t>OS Credential Dumping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竊取應用程式存取權令牌 </a:t>
                      </a:r>
                      <a:r>
                        <a:rPr lang="en-US" altLang="zh-TW" sz="2800" b="1" dirty="0" smtClean="0"/>
                        <a:t>Steal Application Access Token</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竊取或偽造身份驗證證書 </a:t>
                      </a:r>
                      <a:r>
                        <a:rPr lang="en-US" altLang="zh-TW" sz="2800" b="1" dirty="0" smtClean="0"/>
                        <a:t>Steal or Forge Authentication Certificates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竊取或偽造 </a:t>
                      </a:r>
                      <a:r>
                        <a:rPr lang="en-US" altLang="zh-TW" sz="2800" b="1" dirty="0" smtClean="0"/>
                        <a:t>Kerberos </a:t>
                      </a:r>
                      <a:r>
                        <a:rPr lang="zh-TW" altLang="en-US" sz="2800" b="1" dirty="0" smtClean="0"/>
                        <a:t>票證</a:t>
                      </a:r>
                      <a:r>
                        <a:rPr lang="en-US" altLang="zh-TW" sz="2800" b="1" dirty="0" smtClean="0"/>
                        <a:t>(4) Steal or Forge Kerberos Tickets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竊取網路會話 </a:t>
                      </a:r>
                      <a:r>
                        <a:rPr lang="en-US" altLang="zh-TW" sz="2800" b="1" dirty="0" smtClean="0"/>
                        <a:t>Cookie.</a:t>
                      </a:r>
                      <a:r>
                        <a:rPr lang="zh-TW" altLang="en-US" sz="2800" b="1" dirty="0" smtClean="0"/>
                        <a:t> </a:t>
                      </a:r>
                      <a:r>
                        <a:rPr lang="en-US" altLang="zh-TW" sz="2800" b="1" dirty="0" smtClean="0"/>
                        <a:t>Steal Web Session Cookie.</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不安全的憑證</a:t>
                      </a:r>
                      <a:r>
                        <a:rPr lang="en-US" altLang="zh-TW" sz="2800" b="1" dirty="0" smtClean="0"/>
                        <a:t>(8) Unsecured Credentials</a:t>
                      </a:r>
                      <a:endParaRPr lang="en-US" altLang="zh-TW" sz="2800" b="1" dirty="0"/>
                    </a:p>
                  </a:txBody>
                  <a:tcPr/>
                </a:tc>
                <a:extLst>
                  <a:ext uri="{0D108BD9-81ED-4DB2-BD59-A6C34878D82A}">
                    <a16:rowId xmlns:a16="http://schemas.microsoft.com/office/drawing/2014/main" val="211472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82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91845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2" name="投影片編號版面配置區 1"/>
          <p:cNvSpPr>
            <a:spLocks noGrp="1"/>
          </p:cNvSpPr>
          <p:nvPr>
            <p:ph type="sldNum" sz="quarter" idx="12"/>
          </p:nvPr>
        </p:nvSpPr>
        <p:spPr/>
        <p:txBody>
          <a:bodyPr/>
          <a:lstStyle/>
          <a:p>
            <a:fld id="{D16C3A51-89D0-4E4D-AA61-5A30A561532A}" type="slidenum">
              <a:rPr lang="zh-TW" altLang="en-US" smtClean="0"/>
              <a:pPr/>
              <a:t>83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1729428098"/>
              </p:ext>
            </p:extLst>
          </p:nvPr>
        </p:nvGraphicFramePr>
        <p:xfrm>
          <a:off x="0" y="746489"/>
          <a:ext cx="12192000" cy="1981200"/>
        </p:xfrm>
        <a:graphic>
          <a:graphicData uri="http://schemas.openxmlformats.org/drawingml/2006/table">
            <a:tbl>
              <a:tblPr/>
              <a:tblGrid>
                <a:gridCol w="1498294">
                  <a:extLst>
                    <a:ext uri="{9D8B030D-6E8A-4147-A177-3AD203B41FA5}">
                      <a16:colId xmlns:a16="http://schemas.microsoft.com/office/drawing/2014/main" val="2340207979"/>
                    </a:ext>
                  </a:extLst>
                </a:gridCol>
                <a:gridCol w="4494882">
                  <a:extLst>
                    <a:ext uri="{9D8B030D-6E8A-4147-A177-3AD203B41FA5}">
                      <a16:colId xmlns:a16="http://schemas.microsoft.com/office/drawing/2014/main" val="3916782922"/>
                    </a:ext>
                  </a:extLst>
                </a:gridCol>
                <a:gridCol w="6198824">
                  <a:extLst>
                    <a:ext uri="{9D8B030D-6E8A-4147-A177-3AD203B41FA5}">
                      <a16:colId xmlns:a16="http://schemas.microsoft.com/office/drawing/2014/main" val="3624820175"/>
                    </a:ext>
                  </a:extLst>
                </a:gridCol>
              </a:tblGrid>
              <a:tr h="0">
                <a:tc grid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algn="l" fontAlgn="b"/>
                      <a:r>
                        <a:rPr lang="en-US" altLang="zh-TW" sz="2000" dirty="0" smtClean="0">
                          <a:effectLst/>
                        </a:rPr>
                        <a:t>Description</a:t>
                      </a:r>
                      <a:endParaRPr lang="en-US" sz="2000" dirty="0">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tc>
                  <a:txBody>
                    <a:bodyPr/>
                    <a:lstStyle/>
                    <a:p>
                      <a:pPr marL="285750" indent="-285750" fontAlgn="t">
                        <a:buFont typeface="Wingdings" panose="05000000000000000000" pitchFamily="2" charset="2"/>
                        <a:buChar char="n"/>
                      </a:pPr>
                      <a:endParaRPr 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67C"/>
                    </a:solidFill>
                  </a:tcPr>
                </a:tc>
                <a:extLst>
                  <a:ext uri="{0D108BD9-81ED-4DB2-BD59-A6C34878D82A}">
                    <a16:rowId xmlns:a16="http://schemas.microsoft.com/office/drawing/2014/main" val="275546879"/>
                  </a:ext>
                </a:extLst>
              </a:tr>
            </a:tbl>
          </a:graphicData>
        </a:graphic>
      </p:graphicFrame>
      <p:sp>
        <p:nvSpPr>
          <p:cNvPr id="10" name="矩形 9"/>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3310073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53591257"/>
              </p:ext>
            </p:extLst>
          </p:nvPr>
        </p:nvGraphicFramePr>
        <p:xfrm>
          <a:off x="6878656" y="4259996"/>
          <a:ext cx="4918825" cy="22250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bl>
          </a:graphicData>
        </a:graphic>
      </p:graphicFrame>
      <p:sp>
        <p:nvSpPr>
          <p:cNvPr id="4" name="矩形 3"/>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會嘗試使用</a:t>
            </a:r>
            <a:r>
              <a:rPr lang="zh-TW" altLang="en-US" dirty="0" smtClean="0"/>
              <a:t>中間</a:t>
            </a:r>
            <a:r>
              <a:rPr lang="en-US" altLang="zh-TW" dirty="0" smtClean="0"/>
              <a:t>Adversaries</a:t>
            </a:r>
            <a:r>
              <a:rPr lang="zh-TW" altLang="en-US" dirty="0" smtClean="0"/>
              <a:t> </a:t>
            </a:r>
            <a:r>
              <a:rPr lang="en-US" altLang="zh-TW" dirty="0"/>
              <a:t>(</a:t>
            </a:r>
            <a:r>
              <a:rPr lang="en-US" altLang="zh-TW" dirty="0" err="1"/>
              <a:t>AiTM</a:t>
            </a:r>
            <a:r>
              <a:rPr lang="en-US" altLang="zh-TW" dirty="0"/>
              <a:t>) </a:t>
            </a:r>
            <a:r>
              <a:rPr lang="zh-TW" altLang="en-US" dirty="0"/>
              <a:t>技術將自己定位在兩個或多個連網裝置之間，以支援後續行為，例如網路嗅探或傳輸資料操縱。透過濫用可以確定網路流量的常見網路協定的功能（例如 </a:t>
            </a:r>
            <a:r>
              <a:rPr lang="en-US" altLang="zh-TW" dirty="0"/>
              <a:t>ARP</a:t>
            </a:r>
            <a:r>
              <a:rPr lang="zh-TW" altLang="en-US" dirty="0"/>
              <a:t>、</a:t>
            </a:r>
            <a:r>
              <a:rPr lang="en-US" altLang="zh-TW" dirty="0"/>
              <a:t>DNS</a:t>
            </a:r>
            <a:r>
              <a:rPr lang="zh-TW" altLang="en-US" dirty="0"/>
              <a:t>、</a:t>
            </a:r>
            <a:r>
              <a:rPr lang="en-US" altLang="zh-TW" dirty="0"/>
              <a:t>LLMNR </a:t>
            </a:r>
            <a:r>
              <a:rPr lang="zh-TW" altLang="en-US" dirty="0"/>
              <a:t>等），攻擊者可能會強制設備透過攻擊者控制的系統進行通信，以便他們可以收集資訊或執行其他</a:t>
            </a:r>
            <a:r>
              <a:rPr lang="zh-TW" altLang="en-US" dirty="0" smtClean="0"/>
              <a:t>操作。</a:t>
            </a:r>
            <a:endParaRPr lang="en-US" altLang="zh-TW" dirty="0"/>
          </a:p>
          <a:p>
            <a:pPr marL="285750" indent="-285750">
              <a:buFont typeface="Wingdings" panose="05000000000000000000" pitchFamily="2" charset="2"/>
              <a:buChar char="n"/>
            </a:pPr>
            <a:r>
              <a:rPr lang="zh-TW" altLang="en-US" dirty="0" smtClean="0"/>
              <a:t>例如，</a:t>
            </a:r>
            <a:r>
              <a:rPr lang="en-US" altLang="zh-TW" dirty="0"/>
              <a:t> </a:t>
            </a:r>
            <a:r>
              <a:rPr lang="en-US" altLang="zh-TW" dirty="0" smtClean="0"/>
              <a:t>Adversaries</a:t>
            </a:r>
            <a:r>
              <a:rPr lang="zh-TW" altLang="en-US" dirty="0" smtClean="0"/>
              <a:t>可能</a:t>
            </a:r>
            <a:r>
              <a:rPr lang="zh-TW" altLang="en-US" dirty="0"/>
              <a:t>會操縱受害者的 </a:t>
            </a:r>
            <a:r>
              <a:rPr lang="en-US" altLang="zh-TW" dirty="0"/>
              <a:t>DNS </a:t>
            </a:r>
            <a:r>
              <a:rPr lang="zh-TW" altLang="en-US" dirty="0"/>
              <a:t>設定來啟用其他惡意活動，例如封鎖</a:t>
            </a:r>
            <a:r>
              <a:rPr lang="en-US" altLang="zh-TW" dirty="0"/>
              <a:t>/</a:t>
            </a:r>
            <a:r>
              <a:rPr lang="zh-TW" altLang="en-US" dirty="0"/>
              <a:t>重新導向使用者造訪合法網站和</a:t>
            </a:r>
            <a:r>
              <a:rPr lang="en-US" altLang="zh-TW" dirty="0"/>
              <a:t>/</a:t>
            </a:r>
            <a:r>
              <a:rPr lang="zh-TW" altLang="en-US" dirty="0"/>
              <a:t>或推送其他惡意</a:t>
            </a:r>
            <a:r>
              <a:rPr lang="zh-TW" altLang="en-US" dirty="0" smtClean="0"/>
              <a:t>軟體。對手</a:t>
            </a:r>
            <a:r>
              <a:rPr lang="zh-TW" altLang="en-US" dirty="0"/>
              <a:t>也可能操縱 </a:t>
            </a:r>
            <a:r>
              <a:rPr lang="en-US" altLang="zh-TW" dirty="0"/>
              <a:t>DNS </a:t>
            </a:r>
            <a:r>
              <a:rPr lang="zh-TW" altLang="en-US" dirty="0"/>
              <a:t>並利用其地位來攔截使用者憑證和會話 </a:t>
            </a:r>
            <a:r>
              <a:rPr lang="en-US" altLang="zh-TW" dirty="0"/>
              <a:t>cookie</a:t>
            </a:r>
            <a:r>
              <a:rPr lang="zh-TW" altLang="en-US" dirty="0" smtClean="0"/>
              <a:t>。降級</a:t>
            </a:r>
            <a:r>
              <a:rPr lang="zh-TW" altLang="en-US" dirty="0"/>
              <a:t>攻擊也可用於建立 </a:t>
            </a:r>
            <a:r>
              <a:rPr lang="en-US" altLang="zh-TW" dirty="0" err="1"/>
              <a:t>AiTM</a:t>
            </a:r>
            <a:r>
              <a:rPr lang="en-US" altLang="zh-TW" dirty="0"/>
              <a:t> </a:t>
            </a:r>
            <a:r>
              <a:rPr lang="zh-TW" altLang="en-US" dirty="0"/>
              <a:t>地位，例如透過協商安全性較低、已棄用或較弱版本的通訊協定 </a:t>
            </a:r>
            <a:r>
              <a:rPr lang="en-US" altLang="zh-TW" dirty="0"/>
              <a:t>(SSL/TLS) </a:t>
            </a:r>
            <a:r>
              <a:rPr lang="zh-TW" altLang="en-US" dirty="0"/>
              <a:t>或加密演算法</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a:t>
            </a:r>
            <a:r>
              <a:rPr lang="zh-TW" altLang="en-US" dirty="0" smtClean="0"/>
              <a:t>也</a:t>
            </a:r>
            <a:r>
              <a:rPr lang="zh-TW" altLang="en-US" dirty="0"/>
              <a:t>可能利用 </a:t>
            </a:r>
            <a:r>
              <a:rPr lang="en-US" altLang="zh-TW" dirty="0" err="1"/>
              <a:t>AiTM</a:t>
            </a:r>
            <a:r>
              <a:rPr lang="en-US" altLang="zh-TW" dirty="0"/>
              <a:t> </a:t>
            </a:r>
            <a:r>
              <a:rPr lang="zh-TW" altLang="en-US" dirty="0"/>
              <a:t>位置來嘗試監視和</a:t>
            </a:r>
            <a:r>
              <a:rPr lang="en-US" altLang="zh-TW" dirty="0"/>
              <a:t>/</a:t>
            </a:r>
            <a:r>
              <a:rPr lang="zh-TW" altLang="en-US" dirty="0"/>
              <a:t>或修改流量，例如在傳輸資料操縱中。對手可以設定類似 </a:t>
            </a:r>
            <a:r>
              <a:rPr lang="en-US" altLang="zh-TW" dirty="0" err="1"/>
              <a:t>AiTM</a:t>
            </a:r>
            <a:r>
              <a:rPr lang="en-US" altLang="zh-TW" dirty="0"/>
              <a:t> </a:t>
            </a:r>
            <a:r>
              <a:rPr lang="zh-TW" altLang="en-US" dirty="0"/>
              <a:t>的位置，以阻止流量流向適當的目的地，這可能會削弱防禦和</a:t>
            </a:r>
            <a:r>
              <a:rPr lang="en-US" altLang="zh-TW" dirty="0"/>
              <a:t>/</a:t>
            </a:r>
            <a:r>
              <a:rPr lang="zh-TW" altLang="en-US" dirty="0"/>
              <a:t>或支援網路拒絕服務。</a:t>
            </a:r>
          </a:p>
          <a:p>
            <a:pPr marL="285750" indent="-285750">
              <a:buFont typeface="Wingdings" panose="05000000000000000000" pitchFamily="2" charset="2"/>
              <a:buChar char="n"/>
            </a:pPr>
            <a:r>
              <a:rPr lang="en-US" altLang="zh-TW" dirty="0"/>
              <a:t>Adversaries may also leverage the </a:t>
            </a:r>
            <a:r>
              <a:rPr lang="en-US" altLang="zh-TW" dirty="0" err="1"/>
              <a:t>AiTM</a:t>
            </a:r>
            <a:r>
              <a:rPr lang="en-US" altLang="zh-TW" dirty="0"/>
              <a:t> position to attempt to monitor and/or modify traffic, such as in Transmitted Data Manipulation. Adversaries can setup a position similar to </a:t>
            </a:r>
            <a:r>
              <a:rPr lang="en-US" altLang="zh-TW" dirty="0" err="1"/>
              <a:t>AiTM</a:t>
            </a:r>
            <a:r>
              <a:rPr lang="en-US" altLang="zh-TW" dirty="0"/>
              <a:t> to prevent traffic from flowing to the appropriate destination, potentially to Impair Defenses and/or in support of a Network Denial of Service</a:t>
            </a:r>
            <a:r>
              <a:rPr lang="en-US" altLang="zh-TW" dirty="0" smtClean="0"/>
              <a:t>.</a:t>
            </a:r>
            <a:endParaRPr lang="zh-TW" altLang="en-US" dirty="0"/>
          </a:p>
        </p:txBody>
      </p:sp>
      <p:sp>
        <p:nvSpPr>
          <p:cNvPr id="6" name="矩形 5"/>
          <p:cNvSpPr/>
          <p:nvPr/>
        </p:nvSpPr>
        <p:spPr>
          <a:xfrm>
            <a:off x="6878656" y="1732297"/>
            <a:ext cx="4649189" cy="2092881"/>
          </a:xfrm>
          <a:prstGeom prst="rect">
            <a:avLst/>
          </a:prstGeom>
          <a:solidFill>
            <a:srgbClr val="D4D67C"/>
          </a:solidFill>
        </p:spPr>
        <p:txBody>
          <a:bodyPr wrap="square">
            <a:spAutoFit/>
          </a:bodyPr>
          <a:lstStyle/>
          <a:p>
            <a:r>
              <a:rPr lang="en-US" altLang="zh-TW" sz="1400" b="1" dirty="0" smtClean="0">
                <a:latin typeface="Roboto-Regular"/>
              </a:rPr>
              <a:t>ID</a:t>
            </a:r>
            <a:r>
              <a:rPr lang="en-US" altLang="zh-TW" sz="1400" b="1" dirty="0">
                <a:latin typeface="Roboto-Regular"/>
              </a:rPr>
              <a:t>: T1557</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sz="1400" dirty="0" smtClean="0">
                <a:hlinkClick r:id="rId2"/>
              </a:rPr>
              <a:t>T1557.001</a:t>
            </a:r>
            <a:r>
              <a:rPr lang="en-US" altLang="zh-TW" sz="1400" dirty="0" smtClean="0"/>
              <a:t>, </a:t>
            </a:r>
            <a:r>
              <a:rPr lang="en-US" altLang="zh-TW" sz="1400" dirty="0" smtClean="0">
                <a:hlinkClick r:id="rId4"/>
              </a:rPr>
              <a:t>T1557.002</a:t>
            </a:r>
            <a:r>
              <a:rPr lang="en-US" altLang="zh-TW" sz="1400" dirty="0" smtClean="0"/>
              <a:t>, </a:t>
            </a:r>
            <a:r>
              <a:rPr lang="en-US" altLang="zh-TW" sz="1400" dirty="0" smtClean="0">
                <a:hlinkClick r:id="rId6"/>
              </a:rPr>
              <a:t>T1557.003</a:t>
            </a:r>
            <a:endParaRPr lang="en-US" altLang="zh-TW" sz="1400" dirty="0" smtClean="0"/>
          </a:p>
          <a:p>
            <a:r>
              <a:rPr lang="en-US" altLang="zh-TW" sz="1400" b="1" dirty="0" smtClean="0">
                <a:latin typeface="Roboto-Regular"/>
              </a:rPr>
              <a:t>Tactics</a:t>
            </a:r>
            <a:r>
              <a:rPr lang="zh-TW" altLang="en-US" sz="1400" b="1" dirty="0" smtClean="0">
                <a:latin typeface="Roboto-Regular"/>
              </a:rPr>
              <a:t> </a:t>
            </a:r>
            <a:r>
              <a:rPr lang="en-US" altLang="zh-TW" sz="1400" b="1" dirty="0" smtClean="0">
                <a:latin typeface="Roboto-Regular"/>
              </a:rPr>
              <a:t>:</a:t>
            </a:r>
            <a:r>
              <a:rPr lang="zh-TW" altLang="en-US" sz="1400" b="1" dirty="0" smtClean="0">
                <a:latin typeface="Roboto-Regular"/>
              </a:rPr>
              <a:t> </a:t>
            </a:r>
            <a:r>
              <a:rPr lang="en-US" altLang="zh-TW" sz="1400" dirty="0" smtClean="0">
                <a:hlinkClick r:id="rId8"/>
              </a:rPr>
              <a:t>Credential </a:t>
            </a:r>
            <a:r>
              <a:rPr lang="en-US" altLang="zh-TW" sz="1400" dirty="0">
                <a:hlinkClick r:id="rId8"/>
              </a:rPr>
              <a:t>Access</a:t>
            </a:r>
            <a:r>
              <a:rPr lang="en-US" altLang="zh-TW" sz="1400" dirty="0"/>
              <a:t>, </a:t>
            </a:r>
            <a:r>
              <a:rPr lang="en-US" altLang="zh-TW" sz="1400" dirty="0" smtClean="0">
                <a:hlinkClick r:id="rId9"/>
              </a:rPr>
              <a:t>Collection</a:t>
            </a:r>
            <a:endParaRPr lang="en-US" altLang="zh-TW" sz="1400" b="1" dirty="0">
              <a:latin typeface="Roboto-Regular"/>
            </a:endParaRPr>
          </a:p>
          <a:p>
            <a:r>
              <a:rPr lang="en-US" altLang="zh-TW" sz="1400" b="1" dirty="0" smtClean="0">
                <a:latin typeface="Roboto-Regular"/>
              </a:rPr>
              <a:t>Platforms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Linux, Network,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Daniil </a:t>
            </a:r>
            <a:r>
              <a:rPr lang="en-US" altLang="zh-TW" sz="1400" b="1" dirty="0" err="1">
                <a:latin typeface="Roboto-Regular"/>
              </a:rPr>
              <a:t>Yugoslavskiy</a:t>
            </a:r>
            <a:r>
              <a:rPr lang="en-US" altLang="zh-TW" sz="1400" b="1" dirty="0">
                <a:latin typeface="Roboto-Regular"/>
              </a:rPr>
              <a:t>, @</a:t>
            </a:r>
            <a:r>
              <a:rPr lang="en-US" altLang="zh-TW" sz="1400" b="1" dirty="0" err="1">
                <a:latin typeface="Roboto-Regular"/>
              </a:rPr>
              <a:t>yugoslavskiy</a:t>
            </a:r>
            <a:r>
              <a:rPr lang="en-US" altLang="zh-TW" sz="1400" b="1" dirty="0">
                <a:latin typeface="Roboto-Regular"/>
              </a:rPr>
              <a:t>, Atomic Threat Coverage project; </a:t>
            </a:r>
            <a:r>
              <a:rPr lang="en-US" altLang="zh-TW" sz="1400" b="1" dirty="0" err="1">
                <a:latin typeface="Roboto-Regular"/>
              </a:rPr>
              <a:t>Mayuresh</a:t>
            </a:r>
            <a:r>
              <a:rPr lang="en-US" altLang="zh-TW" sz="1400" b="1" dirty="0">
                <a:latin typeface="Roboto-Regular"/>
              </a:rPr>
              <a:t> Dani, </a:t>
            </a:r>
            <a:r>
              <a:rPr lang="en-US" altLang="zh-TW" sz="1400" b="1" dirty="0" err="1">
                <a:latin typeface="Roboto-Regular"/>
              </a:rPr>
              <a:t>Qualys</a:t>
            </a:r>
            <a:r>
              <a:rPr lang="en-US" altLang="zh-TW" sz="1400" b="1" dirty="0">
                <a:latin typeface="Roboto-Regular"/>
              </a:rPr>
              <a:t>; NEC</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2.2</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11 February 2020</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84</a:t>
            </a:fld>
            <a:endParaRPr lang="zh-TW" altLang="en-US"/>
          </a:p>
        </p:txBody>
      </p:sp>
    </p:spTree>
    <p:extLst>
      <p:ext uri="{BB962C8B-B14F-4D97-AF65-F5344CB8AC3E}">
        <p14:creationId xmlns:p14="http://schemas.microsoft.com/office/powerpoint/2010/main" val="3929131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11502086"/>
              </p:ext>
            </p:extLst>
          </p:nvPr>
        </p:nvGraphicFramePr>
        <p:xfrm>
          <a:off x="146223" y="1247908"/>
          <a:ext cx="11804985" cy="4101967"/>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969124">
                <a:tc>
                  <a:txBody>
                    <a:bodyPr/>
                    <a:lstStyle/>
                    <a:p>
                      <a:pPr fontAlgn="t"/>
                      <a:r>
                        <a:rPr lang="en-US" u="none" strike="noStrike" dirty="0">
                          <a:solidFill>
                            <a:srgbClr val="4F7CAC"/>
                          </a:solidFill>
                          <a:effectLst/>
                          <a:hlinkClick r:id="rId2"/>
                        </a:rPr>
                        <a:t>S0281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Dok</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en-US" altLang="zh-TW" sz="1800" b="0" i="0" kern="1200" dirty="0" smtClean="0">
                          <a:solidFill>
                            <a:schemeClr val="tx1"/>
                          </a:solidFill>
                          <a:effectLst/>
                          <a:latin typeface="+mn-lt"/>
                          <a:ea typeface="+mn-ea"/>
                          <a:cs typeface="+mn-cs"/>
                        </a:rPr>
                        <a:t> proxies web traffic to potentially monitor and alter victim HTTP(S) traffic.</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zh-TW" altLang="en-US" sz="1800" b="0" i="0" kern="1200" dirty="0" smtClean="0">
                          <a:solidFill>
                            <a:schemeClr val="tx1"/>
                          </a:solidFill>
                          <a:effectLst/>
                          <a:latin typeface="+mn-lt"/>
                          <a:ea typeface="+mn-ea"/>
                          <a:cs typeface="+mn-cs"/>
                        </a:rPr>
                        <a:t>代理程式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流量，以潛在地監視和更改受害者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454226">
                <a:tc>
                  <a:txBody>
                    <a:bodyPr/>
                    <a:lstStyle/>
                    <a:p>
                      <a:pPr fontAlgn="t"/>
                      <a:r>
                        <a:rPr lang="en-US" altLang="zh-TW" sz="1800" b="0" i="0" u="none" strike="noStrike" kern="1200" dirty="0" smtClean="0">
                          <a:solidFill>
                            <a:schemeClr val="tx1"/>
                          </a:solidFill>
                          <a:effectLst/>
                          <a:latin typeface="+mn-lt"/>
                          <a:ea typeface="+mn-ea"/>
                          <a:cs typeface="+mn-cs"/>
                          <a:hlinkClick r:id="rId3"/>
                        </a:rPr>
                        <a:t>G0094</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err="1" smtClean="0">
                          <a:solidFill>
                            <a:srgbClr val="4F7CAC"/>
                          </a:solidFill>
                          <a:effectLst/>
                          <a:hlinkClick r:id="rId3"/>
                        </a:rPr>
                        <a:t>Kimsuky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Kimsuky</a:t>
                      </a:r>
                      <a:r>
                        <a:rPr lang="zh-TW" altLang="en-US" sz="1800" b="0" i="0" kern="1200" dirty="0" smtClean="0">
                          <a:solidFill>
                            <a:schemeClr val="tx1"/>
                          </a:solidFill>
                          <a:effectLst/>
                          <a:latin typeface="+mn-lt"/>
                          <a:ea typeface="+mn-ea"/>
                          <a:cs typeface="+mn-cs"/>
                        </a:rPr>
                        <a:t>使用 </a:t>
                      </a:r>
                      <a:r>
                        <a:rPr lang="en-US" altLang="zh-TW" sz="1800" b="0" i="0" kern="1200" dirty="0" err="1" smtClean="0">
                          <a:solidFill>
                            <a:schemeClr val="tx1"/>
                          </a:solidFill>
                          <a:effectLst/>
                          <a:latin typeface="+mn-lt"/>
                          <a:ea typeface="+mn-ea"/>
                          <a:cs typeface="+mn-cs"/>
                        </a:rPr>
                        <a:t>PHProxy</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的修改版本來檢查受害者和被訪問網站之間的網路流量。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92098996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85</a:t>
            </a:fld>
            <a:endParaRPr lang="zh-TW" altLang="en-US"/>
          </a:p>
        </p:txBody>
      </p:sp>
      <p:sp>
        <p:nvSpPr>
          <p:cNvPr id="6" name="矩形 5"/>
          <p:cNvSpPr/>
          <p:nvPr/>
        </p:nvSpPr>
        <p:spPr>
          <a:xfrm>
            <a:off x="0" y="495482"/>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10" name="矩形 9"/>
          <p:cNvSpPr/>
          <p:nvPr/>
        </p:nvSpPr>
        <p:spPr>
          <a:xfrm>
            <a:off x="0" y="33817"/>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14400540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40269562"/>
              </p:ext>
            </p:extLst>
          </p:nvPr>
        </p:nvGraphicFramePr>
        <p:xfrm>
          <a:off x="146223" y="508054"/>
          <a:ext cx="11804985" cy="586570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legacy network protocols that may be used to intercept network traffic if applicable, especially those that are not needed within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停用可用於攔截網路流量的舊網路協定（如果適用），尤其是環境中不需要的協定。</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Encrypt Sensitive Information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Ensure that all wired and/or wireless traffic is encrypted appropriately. Use best practices for authentication protocols, such as Kerberos, and ensure web traffic that may contain credentials is protected by SSL/TLS.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確保所有有線和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或無線流量均經過適當加密。使用身分驗證協定的最佳實務（例如 </a:t>
                      </a:r>
                      <a:r>
                        <a:rPr lang="en-US" altLang="zh-TW" sz="1800" b="0" i="0" kern="1200" dirty="0" smtClean="0">
                          <a:solidFill>
                            <a:schemeClr val="tx1"/>
                          </a:solidFill>
                          <a:effectLst/>
                          <a:latin typeface="+mn-lt"/>
                          <a:ea typeface="+mn-ea"/>
                          <a:cs typeface="+mn-cs"/>
                        </a:rPr>
                        <a:t>Kerberos</a:t>
                      </a:r>
                      <a:r>
                        <a:rPr lang="zh-TW" altLang="en-US" sz="1800" b="0" i="0" kern="1200" dirty="0" smtClean="0">
                          <a:solidFill>
                            <a:schemeClr val="tx1"/>
                          </a:solidFill>
                          <a:effectLst/>
                          <a:latin typeface="+mn-lt"/>
                          <a:ea typeface="+mn-ea"/>
                          <a:cs typeface="+mn-cs"/>
                        </a:rPr>
                        <a:t>），並確保可能包含憑證的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流量受到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的保護。</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M1037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Filter Network Traffic</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Use network appliances and host-based security software to block network traffic that is not necessary within the environment, such as legacy protocols that may be leveraged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使用網路設備和基於主機的安全軟體來阻止環境中不必要的網路流量，例如可能用於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條件的遺留協定。</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sng" kern="1200" dirty="0" smtClean="0">
                          <a:solidFill>
                            <a:schemeClr val="tx1"/>
                          </a:solidFill>
                          <a:effectLst/>
                          <a:latin typeface="+mn-lt"/>
                          <a:ea typeface="+mn-ea"/>
                          <a:cs typeface="+mn-cs"/>
                          <a:hlinkClick r:id="rId5"/>
                        </a:rPr>
                        <a:t>M1035</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Access to Resource Over Network</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Limit access to network infrastructure and resources that can be used to reshape traffic or otherwise produce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限制可用於重塑流量或以其他方式產生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條件的網路基礎設施和資源的存取。</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994443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0880442"/>
              </p:ext>
            </p:extLst>
          </p:nvPr>
        </p:nvGraphicFramePr>
        <p:xfrm>
          <a:off x="146223" y="508054"/>
          <a:ext cx="11804985" cy="4505187"/>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Prevention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can identify traffic patterns indicative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 can be used to mitigate activity at the network level.</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網路入侵偵測和防禦系統可以識別指示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活動的流量模式，可用於緩解網路層級的活動。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segmentation can be used to isolate infrastructure components that do not require broad network access. This may mitigate, or at least alleviate, the scope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網路分段可用於隔離不需要廣泛網路存取的基礎架構元件。這可能會減輕或至少減輕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活動的範圍。</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sng" kern="1200" dirty="0" smtClean="0">
                          <a:solidFill>
                            <a:schemeClr val="tx1"/>
                          </a:solidFill>
                          <a:effectLst/>
                          <a:latin typeface="+mn-lt"/>
                          <a:ea typeface="+mn-ea"/>
                          <a:cs typeface="+mn-cs"/>
                          <a:hlinkClick r:id="rId4"/>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User Training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Train users to be suspicious about certificate errors. Adversaries may use their own certificates in an attempt to intercept HTTPS traffic. Certificate errors may arise when the application’s certificate does not match the one expected by the host.</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訓練使用者對證書錯誤保持懷疑。攻擊者可能會使用自己的憑證來嘗試攔截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流量。當應用程式的憑證與主機期望的憑證不符時，可能會出現憑證錯誤。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87</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61686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57112492"/>
              </p:ext>
            </p:extLst>
          </p:nvPr>
        </p:nvGraphicFramePr>
        <p:xfrm>
          <a:off x="0" y="466238"/>
          <a:ext cx="12192000" cy="6011679"/>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application logs for changes to settings and other events associated with network protocols and other services commonly abused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監視應用程式日誌以了解與網路協定和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經常濫用的其他服務相關的設定變更和其他事件。</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085938">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traffic for anomalies associated with known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behavior.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監控網路流量是否存在與已知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行為相關的異常情況。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040687">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Flow</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traffic originating from unknown/unexpected hardware devices. Local network traffic metadata (such as source MAC addressing) as well as usage of network management protocols such as DHCP may be helpful in identifying hardware.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監控源自未知</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意外硬體設備的網路流量。本地網路流量元資料（例如來源 </a:t>
                      </a:r>
                      <a:r>
                        <a:rPr lang="en-US" altLang="zh-TW" sz="1800" b="0" i="0" kern="1200" dirty="0" smtClean="0">
                          <a:solidFill>
                            <a:schemeClr val="tx1"/>
                          </a:solidFill>
                          <a:effectLst/>
                          <a:latin typeface="+mn-lt"/>
                          <a:ea typeface="+mn-ea"/>
                          <a:cs typeface="+mn-cs"/>
                        </a:rPr>
                        <a:t>MAC </a:t>
                      </a:r>
                      <a:r>
                        <a:rPr lang="zh-TW" altLang="en-US" sz="1800" b="0" i="0" kern="1200" dirty="0" smtClean="0">
                          <a:solidFill>
                            <a:schemeClr val="tx1"/>
                          </a:solidFill>
                          <a:effectLst/>
                          <a:latin typeface="+mn-lt"/>
                          <a:ea typeface="+mn-ea"/>
                          <a:cs typeface="+mn-cs"/>
                        </a:rPr>
                        <a:t>尋址）以及網路管理協定（例如 </a:t>
                      </a:r>
                      <a:r>
                        <a:rPr lang="en-US" altLang="zh-TW" sz="1800" b="0" i="0" kern="1200" dirty="0" smtClean="0">
                          <a:solidFill>
                            <a:schemeClr val="tx1"/>
                          </a:solidFill>
                          <a:effectLst/>
                          <a:latin typeface="+mn-lt"/>
                          <a:ea typeface="+mn-ea"/>
                          <a:cs typeface="+mn-cs"/>
                        </a:rPr>
                        <a:t>DHCP</a:t>
                      </a:r>
                      <a:r>
                        <a:rPr lang="zh-TW" altLang="en-US" sz="1800" b="0" i="0" kern="1200" dirty="0" smtClean="0">
                          <a:solidFill>
                            <a:schemeClr val="tx1"/>
                          </a:solidFill>
                          <a:effectLst/>
                          <a:latin typeface="+mn-lt"/>
                          <a:ea typeface="+mn-ea"/>
                          <a:cs typeface="+mn-cs"/>
                        </a:rPr>
                        <a:t>）的使用可能有助於識別硬體。</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94548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88</a:t>
            </a:fld>
            <a:endParaRPr lang="zh-TW" altLang="en-US"/>
          </a:p>
        </p:txBody>
      </p:sp>
    </p:spTree>
    <p:extLst>
      <p:ext uri="{BB962C8B-B14F-4D97-AF65-F5344CB8AC3E}">
        <p14:creationId xmlns:p14="http://schemas.microsoft.com/office/powerpoint/2010/main" val="3596388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27292489"/>
              </p:ext>
            </p:extLst>
          </p:nvPr>
        </p:nvGraphicFramePr>
        <p:xfrm>
          <a:off x="0" y="466238"/>
          <a:ext cx="12192000" cy="529558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76286">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3120047">
                <a:tc>
                  <a:txBody>
                    <a:bodyPr/>
                    <a:lstStyle/>
                    <a:p>
                      <a:pPr fontAlgn="t"/>
                      <a:r>
                        <a:rPr lang="en-US" altLang="zh-TW" sz="1800" b="0" i="0" u="none" strike="noStrike" kern="1200" dirty="0" smtClean="0">
                          <a:solidFill>
                            <a:schemeClr val="tx1"/>
                          </a:solidFill>
                          <a:effectLst/>
                          <a:latin typeface="+mn-lt"/>
                          <a:ea typeface="+mn-ea"/>
                          <a:cs typeface="+mn-cs"/>
                          <a:hlinkClick r:id="rId2"/>
                        </a:rPr>
                        <a:t>DS0019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through Windows event logs for event IDs 4697 and 7045. Data and events should not be viewed in isolation, but as part of a chain of behavior that could lead to other activities, such as remote logins or process creation events.</a:t>
                      </a:r>
                    </a:p>
                    <a:p>
                      <a:pPr marL="285750" indent="-285750" fontAlgn="t">
                        <a:buFont typeface="Wingdings" panose="05000000000000000000" pitchFamily="2" charset="2"/>
                        <a:buChar char="n"/>
                      </a:pPr>
                      <a:r>
                        <a:rPr lang="zh-TW" altLang="en-US" sz="1800" dirty="0" smtClean="0">
                          <a:effectLst/>
                        </a:rPr>
                        <a:t>透過事件 </a:t>
                      </a:r>
                      <a:r>
                        <a:rPr lang="en-US" altLang="zh-TW" sz="1800" dirty="0" smtClean="0">
                          <a:effectLst/>
                        </a:rPr>
                        <a:t>ID 4697 </a:t>
                      </a:r>
                      <a:r>
                        <a:rPr lang="zh-TW" altLang="en-US" sz="1800" dirty="0" smtClean="0">
                          <a:effectLst/>
                        </a:rPr>
                        <a:t>和 </a:t>
                      </a:r>
                      <a:r>
                        <a:rPr lang="en-US" altLang="zh-TW" sz="1800" dirty="0" smtClean="0">
                          <a:effectLst/>
                        </a:rPr>
                        <a:t>7045 </a:t>
                      </a:r>
                      <a:r>
                        <a:rPr lang="zh-TW" altLang="en-US" sz="1800" dirty="0" smtClean="0">
                          <a:effectLst/>
                        </a:rPr>
                        <a:t>的 </a:t>
                      </a:r>
                      <a:r>
                        <a:rPr lang="en-US" altLang="zh-TW" sz="1800" dirty="0" smtClean="0">
                          <a:effectLst/>
                        </a:rPr>
                        <a:t>Windows </a:t>
                      </a:r>
                      <a:r>
                        <a:rPr lang="zh-TW" altLang="en-US" sz="1800" dirty="0" smtClean="0">
                          <a:effectLst/>
                        </a:rPr>
                        <a:t>事件日誌監視新建的服務</a:t>
                      </a:r>
                      <a:r>
                        <a:rPr lang="en-US" altLang="zh-TW" sz="1800" dirty="0" smtClean="0">
                          <a:effectLst/>
                        </a:rPr>
                        <a:t>/</a:t>
                      </a:r>
                      <a:r>
                        <a:rPr lang="zh-TW" altLang="en-US" sz="1800" dirty="0" smtClean="0">
                          <a:effectLst/>
                        </a:rPr>
                        <a:t>守護程序。不應單獨查看資料和事件，而應將其作為可能導致其他活動（例如遠端登入或進程建立）的行為鏈的一部分事件。</a:t>
                      </a:r>
                      <a:endParaRPr lang="zh-TW" altLang="en-US" sz="18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799251">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for changes to the "</a:t>
                      </a:r>
                      <a:r>
                        <a:rPr lang="en-US" altLang="zh-TW" sz="1800" b="0" i="0" kern="1200" dirty="0" err="1" smtClean="0">
                          <a:solidFill>
                            <a:schemeClr val="tx1"/>
                          </a:solidFill>
                          <a:effectLst/>
                          <a:latin typeface="+mn-lt"/>
                          <a:ea typeface="+mn-ea"/>
                          <a:cs typeface="+mn-cs"/>
                        </a:rPr>
                        <a:t>EnableMulticast</a:t>
                      </a:r>
                      <a:r>
                        <a:rPr lang="en-US" altLang="zh-TW" sz="1800" b="0" i="0" kern="1200" dirty="0" smtClean="0">
                          <a:solidFill>
                            <a:schemeClr val="tx1"/>
                          </a:solidFill>
                          <a:effectLst/>
                          <a:latin typeface="+mn-lt"/>
                          <a:ea typeface="+mn-ea"/>
                          <a:cs typeface="+mn-cs"/>
                        </a:rPr>
                        <a:t>" DWORD value. A value of "0" indicates LLMNR is disabled.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中「</a:t>
                      </a:r>
                      <a:r>
                        <a:rPr lang="en-US" altLang="zh-TW" sz="1800" b="0" i="0" kern="1200" dirty="0" err="1" smtClean="0">
                          <a:solidFill>
                            <a:schemeClr val="tx1"/>
                          </a:solidFill>
                          <a:effectLst/>
                          <a:latin typeface="+mn-lt"/>
                          <a:ea typeface="+mn-ea"/>
                          <a:cs typeface="+mn-cs"/>
                        </a:rPr>
                        <a:t>EnableMulticast</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DWORD </a:t>
                      </a:r>
                      <a:r>
                        <a:rPr lang="zh-TW" altLang="en-US" sz="1800" b="0" i="0" kern="1200" dirty="0" smtClean="0">
                          <a:solidFill>
                            <a:schemeClr val="tx1"/>
                          </a:solidFill>
                          <a:effectLst/>
                          <a:latin typeface="+mn-lt"/>
                          <a:ea typeface="+mn-ea"/>
                          <a:cs typeface="+mn-cs"/>
                        </a:rPr>
                        <a:t>值的變更。值「</a:t>
                      </a:r>
                      <a:r>
                        <a:rPr lang="en-US" altLang="zh-TW" sz="1800" b="0" i="0" kern="1200" dirty="0" smtClean="0">
                          <a:solidFill>
                            <a:schemeClr val="tx1"/>
                          </a:solidFill>
                          <a:effectLst/>
                          <a:latin typeface="+mn-lt"/>
                          <a:ea typeface="+mn-ea"/>
                          <a:cs typeface="+mn-cs"/>
                        </a:rPr>
                        <a:t>0</a:t>
                      </a:r>
                      <a:r>
                        <a:rPr lang="zh-TW" altLang="en-US" sz="1800" b="0" i="0" kern="1200" dirty="0" smtClean="0">
                          <a:solidFill>
                            <a:schemeClr val="tx1"/>
                          </a:solidFill>
                          <a:effectLst/>
                          <a:latin typeface="+mn-lt"/>
                          <a:ea typeface="+mn-ea"/>
                          <a:cs typeface="+mn-cs"/>
                        </a:rPr>
                        <a:t>」表示 </a:t>
                      </a:r>
                      <a:r>
                        <a:rPr lang="en-US" altLang="zh-TW" sz="1800" b="0" i="0" kern="1200" dirty="0" smtClean="0">
                          <a:solidFill>
                            <a:schemeClr val="tx1"/>
                          </a:solidFill>
                          <a:effectLst/>
                          <a:latin typeface="+mn-lt"/>
                          <a:ea typeface="+mn-ea"/>
                          <a:cs typeface="+mn-cs"/>
                        </a:rPr>
                        <a:t>LLMNR </a:t>
                      </a:r>
                      <a:r>
                        <a:rPr lang="zh-TW" altLang="en-US" sz="1800" b="0" i="0" kern="1200" dirty="0" smtClean="0">
                          <a:solidFill>
                            <a:schemeClr val="tx1"/>
                          </a:solidFill>
                          <a:effectLst/>
                          <a:latin typeface="+mn-lt"/>
                          <a:ea typeface="+mn-ea"/>
                          <a:cs typeface="+mn-cs"/>
                        </a:rPr>
                        <a:t>已停用。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89</a:t>
            </a:fld>
            <a:endParaRPr lang="zh-TW" altLang="en-US"/>
          </a:p>
        </p:txBody>
      </p:sp>
    </p:spTree>
    <p:extLst>
      <p:ext uri="{BB962C8B-B14F-4D97-AF65-F5344CB8AC3E}">
        <p14:creationId xmlns:p14="http://schemas.microsoft.com/office/powerpoint/2010/main" val="3386390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pPr/>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086352246"/>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帳戶發現</a:t>
                      </a:r>
                      <a:r>
                        <a:rPr lang="en-US" altLang="zh-TW" sz="2800" b="1" dirty="0" smtClean="0"/>
                        <a:t>(4) Account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en-US" altLang="zh-TW" sz="2800" b="1" dirty="0" smtClean="0"/>
                        <a:t>.</a:t>
                      </a:r>
                      <a:r>
                        <a:rPr lang="zh-TW" altLang="en-US" sz="2800" b="1" dirty="0" smtClean="0"/>
                        <a:t>應用程式視窗發現 </a:t>
                      </a:r>
                      <a:r>
                        <a:rPr lang="en-US" altLang="zh-TW" sz="2800" b="1" dirty="0" smtClean="0"/>
                        <a:t>Application Window Discovery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en-US" altLang="zh-TW" sz="2800" b="1" dirty="0" smtClean="0"/>
                        <a:t>.</a:t>
                      </a:r>
                      <a:r>
                        <a:rPr lang="zh-TW" altLang="en-US" sz="2800" b="1" dirty="0" smtClean="0"/>
                        <a:t>瀏覽器資訊發現 </a:t>
                      </a:r>
                      <a:r>
                        <a:rPr lang="en-US" altLang="zh-TW" sz="2800" b="1" dirty="0" smtClean="0"/>
                        <a:t>Browser Information Discovery</a:t>
                      </a:r>
                      <a:r>
                        <a:rPr lang="zh-TW" altLang="en-US" sz="2800" b="1" dirty="0" smtClean="0"/>
                        <a:t> </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雲端基礎設施發現 </a:t>
                      </a:r>
                      <a:r>
                        <a:rPr lang="en-US" altLang="zh-TW" sz="2800" b="1" dirty="0" smtClean="0"/>
                        <a:t>Cloud Infrastructure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雲端服務儀表板 </a:t>
                      </a:r>
                      <a:r>
                        <a:rPr lang="en-US" altLang="zh-TW" sz="2800" b="1" dirty="0" smtClean="0"/>
                        <a:t>Cloud Service Dashboard</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雲端服務發現 </a:t>
                      </a:r>
                      <a:r>
                        <a:rPr lang="en-US" altLang="zh-TW" sz="2800" b="1" dirty="0" smtClean="0"/>
                        <a:t>Cloud Service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雲端儲存物件發現 </a:t>
                      </a:r>
                      <a:r>
                        <a:rPr lang="en-US" altLang="zh-TW" sz="2800" b="1" dirty="0" smtClean="0"/>
                        <a:t>Cloud Storage Object Discovery</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8</a:t>
                      </a:r>
                      <a:r>
                        <a:rPr lang="en-US" altLang="zh-TW" sz="2800" b="1" dirty="0" smtClean="0"/>
                        <a:t>.</a:t>
                      </a:r>
                      <a:r>
                        <a:rPr lang="zh-TW" altLang="en-US" sz="2800" b="1" dirty="0" smtClean="0"/>
                        <a:t>容器和資源發現 </a:t>
                      </a:r>
                      <a:r>
                        <a:rPr lang="en-US" altLang="zh-TW" sz="2800" b="1" dirty="0" smtClean="0"/>
                        <a:t>Container and Resource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偵錯工具規避 </a:t>
                      </a:r>
                      <a:r>
                        <a:rPr lang="en-US" altLang="zh-TW" sz="2800" b="1" dirty="0" smtClean="0"/>
                        <a:t>Debugger Evasion</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10</a:t>
                      </a:r>
                      <a:r>
                        <a:rPr lang="en-US" altLang="zh-TW" sz="2800" b="1" dirty="0" smtClean="0"/>
                        <a:t>.</a:t>
                      </a:r>
                      <a:r>
                        <a:rPr lang="zh-TW" altLang="en-US" sz="2800" b="1" dirty="0" smtClean="0"/>
                        <a:t>設備驅動程式發現 </a:t>
                      </a:r>
                      <a:r>
                        <a:rPr lang="en-US" altLang="zh-TW" sz="2800" b="1" dirty="0" smtClean="0"/>
                        <a:t>Device Driver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59796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175944185"/>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域信任發現 </a:t>
                      </a:r>
                      <a:r>
                        <a:rPr lang="en-US" altLang="zh-TW" sz="2800" b="1" dirty="0" smtClean="0"/>
                        <a:t>Domain Trust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檔案和目錄發現 </a:t>
                      </a:r>
                      <a:r>
                        <a:rPr lang="en-US" altLang="zh-TW" sz="2800" b="1" dirty="0" smtClean="0"/>
                        <a:t>File and Directory Discovery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組策略發現 </a:t>
                      </a:r>
                      <a:r>
                        <a:rPr lang="en-US" altLang="zh-TW" sz="2800" b="1" dirty="0" smtClean="0"/>
                        <a:t>Group Policy Discovery</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日誌枚舉 </a:t>
                      </a:r>
                      <a:r>
                        <a:rPr lang="en-US" altLang="zh-TW" sz="2800" b="1" dirty="0" smtClean="0"/>
                        <a:t>Log Enumeration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網路服務發現 </a:t>
                      </a:r>
                      <a:r>
                        <a:rPr lang="en-US" altLang="zh-TW" sz="2800" b="1" dirty="0" smtClean="0"/>
                        <a:t>Network Service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網路共享發現 </a:t>
                      </a:r>
                      <a:r>
                        <a:rPr lang="en-US" altLang="zh-TW" sz="2800" b="1" dirty="0" smtClean="0"/>
                        <a:t>Network Share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網路嗅探 </a:t>
                      </a:r>
                      <a:r>
                        <a:rPr lang="en-US" altLang="zh-TW" sz="2800" b="1" dirty="0" smtClean="0"/>
                        <a:t>Network Sniffing</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18.</a:t>
                      </a:r>
                      <a:r>
                        <a:rPr lang="zh-TW" altLang="en-US" sz="2800" b="1" dirty="0" smtClean="0"/>
                        <a:t>密碼策略發現 </a:t>
                      </a:r>
                      <a:r>
                        <a:rPr lang="en-US" altLang="zh-TW" sz="2800" b="1" dirty="0" smtClean="0"/>
                        <a:t>Password Policy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19.</a:t>
                      </a:r>
                      <a:r>
                        <a:rPr lang="zh-TW" altLang="en-US" sz="2800" b="1" dirty="0" smtClean="0"/>
                        <a:t>外圍設備發現 </a:t>
                      </a:r>
                      <a:r>
                        <a:rPr lang="en-US" altLang="zh-TW" sz="2800" b="1" dirty="0" smtClean="0"/>
                        <a:t>Peripheral Device Discovery</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20.</a:t>
                      </a:r>
                      <a:r>
                        <a:rPr lang="zh-TW" altLang="en-US" sz="2800" b="1" dirty="0" smtClean="0"/>
                        <a:t>權限群組發現</a:t>
                      </a:r>
                      <a:r>
                        <a:rPr lang="en-US" altLang="zh-TW" sz="2800" b="1" dirty="0" smtClean="0"/>
                        <a:t>(3)</a:t>
                      </a:r>
                      <a:r>
                        <a:rPr lang="zh-TW" altLang="en-US" sz="2800" b="1" dirty="0" smtClean="0"/>
                        <a:t> </a:t>
                      </a:r>
                      <a:r>
                        <a:rPr lang="en-US" altLang="zh-TW" sz="2800" b="1" dirty="0" smtClean="0"/>
                        <a:t>Permission Groups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5512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012821389"/>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21.</a:t>
                      </a:r>
                      <a:r>
                        <a:rPr lang="zh-TW" altLang="en-US" sz="2800" b="1" dirty="0" smtClean="0"/>
                        <a:t>流程發現 </a:t>
                      </a:r>
                      <a:r>
                        <a:rPr lang="en-US" altLang="zh-TW" sz="2800" b="1" dirty="0" smtClean="0"/>
                        <a:t>Process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22.</a:t>
                      </a:r>
                      <a:r>
                        <a:rPr lang="zh-TW" altLang="en-US" sz="2800" b="1" dirty="0" smtClean="0"/>
                        <a:t>查詢註冊表 </a:t>
                      </a:r>
                      <a:r>
                        <a:rPr lang="en-US" altLang="zh-TW" sz="2800" b="1" dirty="0" smtClean="0"/>
                        <a:t>Query Registry</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23.</a:t>
                      </a:r>
                      <a:r>
                        <a:rPr lang="zh-TW" altLang="en-US" sz="2800" b="1" dirty="0" smtClean="0"/>
                        <a:t>遠端系統發現 </a:t>
                      </a:r>
                      <a:r>
                        <a:rPr lang="en-US" altLang="zh-TW" sz="2800" b="1" dirty="0" smtClean="0"/>
                        <a:t>Remote System Discovery</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24.</a:t>
                      </a:r>
                      <a:r>
                        <a:rPr lang="zh-TW" altLang="en-US" sz="2800" b="1" dirty="0" smtClean="0"/>
                        <a:t>軟體發現</a:t>
                      </a:r>
                      <a:r>
                        <a:rPr lang="en-US" altLang="zh-TW" sz="2800" b="1" dirty="0" smtClean="0"/>
                        <a:t>(1)</a:t>
                      </a:r>
                      <a:r>
                        <a:rPr lang="zh-TW" altLang="en-US" sz="2800" b="1" dirty="0" smtClean="0"/>
                        <a:t> </a:t>
                      </a:r>
                      <a:r>
                        <a:rPr lang="en-US" altLang="zh-TW" sz="2800" b="1" dirty="0" smtClean="0"/>
                        <a:t>Software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25.</a:t>
                      </a:r>
                      <a:r>
                        <a:rPr lang="zh-TW" altLang="en-US" sz="2800" b="1" dirty="0" smtClean="0"/>
                        <a:t>系統資訊發現 </a:t>
                      </a:r>
                      <a:r>
                        <a:rPr lang="en-US" altLang="zh-TW" sz="2800" b="1" dirty="0" smtClean="0"/>
                        <a:t>System Information Discovery</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26.</a:t>
                      </a:r>
                      <a:r>
                        <a:rPr lang="zh-TW" altLang="en-US" sz="2800" b="1" dirty="0" smtClean="0"/>
                        <a:t>系統位置發現</a:t>
                      </a:r>
                      <a:r>
                        <a:rPr lang="en-US" altLang="zh-TW" sz="2800" b="1" dirty="0" smtClean="0"/>
                        <a:t>(1)</a:t>
                      </a:r>
                      <a:r>
                        <a:rPr lang="zh-TW" altLang="en-US" sz="2800" b="1" dirty="0" smtClean="0"/>
                        <a:t> </a:t>
                      </a:r>
                      <a:r>
                        <a:rPr lang="en-US" altLang="zh-TW" sz="2800" b="1" dirty="0" smtClean="0"/>
                        <a:t>System Location Discovery</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27.</a:t>
                      </a:r>
                      <a:r>
                        <a:rPr lang="zh-TW" altLang="en-US" sz="2800" b="1" dirty="0" smtClean="0"/>
                        <a:t>系統網路配置發現</a:t>
                      </a:r>
                      <a:r>
                        <a:rPr lang="en-US" altLang="zh-TW" sz="2800" b="1" dirty="0" smtClean="0"/>
                        <a:t>(2)</a:t>
                      </a:r>
                      <a:r>
                        <a:rPr lang="zh-TW" altLang="en-US" sz="2800" b="1" dirty="0" smtClean="0"/>
                        <a:t> </a:t>
                      </a:r>
                      <a:r>
                        <a:rPr lang="en-US" altLang="zh-TW" sz="2800" b="1" dirty="0" smtClean="0"/>
                        <a:t>System Network Configuration Discovery</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28.</a:t>
                      </a:r>
                      <a:r>
                        <a:rPr lang="zh-TW" altLang="en-US" sz="2800" b="1" dirty="0" smtClean="0"/>
                        <a:t>系統網路連線發現 </a:t>
                      </a:r>
                      <a:r>
                        <a:rPr lang="en-US" altLang="zh-TW" sz="2800" b="1" dirty="0" smtClean="0"/>
                        <a:t>System Network Connections Discovery</a:t>
                      </a:r>
                      <a:endParaRPr lang="en-US" altLang="zh-TW" sz="2800" b="1" dirty="0"/>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29.</a:t>
                      </a:r>
                      <a:r>
                        <a:rPr lang="zh-TW" altLang="en-US" sz="2800" b="1" dirty="0" smtClean="0"/>
                        <a:t>系統所有者</a:t>
                      </a:r>
                      <a:r>
                        <a:rPr lang="en-US" altLang="zh-TW" sz="2800" b="1" dirty="0" smtClean="0"/>
                        <a:t>/</a:t>
                      </a:r>
                      <a:r>
                        <a:rPr lang="zh-TW" altLang="en-US" sz="2800" b="1" dirty="0" smtClean="0"/>
                        <a:t>用戶發現 </a:t>
                      </a:r>
                      <a:r>
                        <a:rPr lang="en-US" altLang="zh-TW" sz="2800" b="1" dirty="0" smtClean="0"/>
                        <a:t>System Owner/User Discovery</a:t>
                      </a:r>
                      <a:endParaRPr lang="en-US" altLang="zh-TW" sz="2800" b="1" dirty="0"/>
                    </a:p>
                  </a:txBody>
                  <a:tcPr/>
                </a:tc>
                <a:extLst>
                  <a:ext uri="{0D108BD9-81ED-4DB2-BD59-A6C34878D82A}">
                    <a16:rowId xmlns:a16="http://schemas.microsoft.com/office/drawing/2014/main" val="80410912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30.</a:t>
                      </a:r>
                      <a:r>
                        <a:rPr lang="zh-TW" altLang="en-US" sz="2800" b="1" dirty="0" smtClean="0"/>
                        <a:t>系統服務發現 </a:t>
                      </a:r>
                      <a:r>
                        <a:rPr lang="en-US" altLang="zh-TW" sz="2800" b="1" dirty="0" smtClean="0"/>
                        <a:t>System Service Discovery</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92</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0612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868822"/>
              </p:ext>
            </p:extLst>
          </p:nvPr>
        </p:nvGraphicFramePr>
        <p:xfrm>
          <a:off x="184410" y="219187"/>
          <a:ext cx="11419986" cy="1631904"/>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9.</a:t>
                      </a:r>
                      <a:r>
                        <a:rPr lang="zh-TW" altLang="en-US" sz="2800" dirty="0" smtClean="0"/>
                        <a:t>發現</a:t>
                      </a:r>
                      <a:r>
                        <a:rPr lang="en-US" altLang="zh-TW" sz="2800" dirty="0" smtClean="0"/>
                        <a:t>Discovery </a:t>
                      </a:r>
                      <a:r>
                        <a:rPr lang="zh-TW" altLang="en-US" sz="2800" dirty="0" smtClean="0"/>
                        <a:t>戰術的</a:t>
                      </a:r>
                      <a:r>
                        <a:rPr lang="en-US" altLang="zh-TW" sz="2800" dirty="0" smtClean="0"/>
                        <a:t>32</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31.</a:t>
                      </a:r>
                      <a:r>
                        <a:rPr lang="zh-TW" altLang="en-US" sz="2800" b="1" dirty="0" smtClean="0"/>
                        <a:t>系統時間發現 </a:t>
                      </a:r>
                      <a:r>
                        <a:rPr lang="en-US" altLang="zh-TW" sz="2800" b="1" dirty="0" smtClean="0"/>
                        <a:t>System Time Discovery</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32.</a:t>
                      </a:r>
                      <a:r>
                        <a:rPr lang="zh-TW" altLang="en-US" sz="2800" b="1" dirty="0" smtClean="0"/>
                        <a:t>虛擬化</a:t>
                      </a:r>
                      <a:r>
                        <a:rPr lang="en-US" altLang="zh-TW" sz="2800" b="1" dirty="0" smtClean="0"/>
                        <a:t>/</a:t>
                      </a:r>
                      <a:r>
                        <a:rPr lang="zh-TW" altLang="en-US" sz="2800" b="1" dirty="0" smtClean="0"/>
                        <a:t>沙盒規避</a:t>
                      </a:r>
                      <a:r>
                        <a:rPr lang="en-US" altLang="zh-TW" sz="2800" b="1" dirty="0" smtClean="0"/>
                        <a:t>(3) Virtualization/Sandbox Evasion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93</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5617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89231549"/>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Email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r h="0">
                <a:tc>
                  <a:txBody>
                    <a:bodyPr/>
                    <a:lstStyle/>
                    <a:p>
                      <a:pPr fontAlgn="t"/>
                      <a:r>
                        <a:rPr lang="en-US" altLang="zh-TW" sz="2000" dirty="0" smtClean="0">
                          <a:hlinkClick r:id="rId8"/>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72352"/>
                  </a:ext>
                </a:extLst>
              </a:tr>
            </a:tbl>
          </a:graphicData>
        </a:graphic>
      </p:graphicFrame>
      <p:sp>
        <p:nvSpPr>
          <p:cNvPr id="4" name="矩形 3"/>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
        <p:nvSpPr>
          <p:cNvPr id="5" name="矩形 4"/>
          <p:cNvSpPr/>
          <p:nvPr/>
        </p:nvSpPr>
        <p:spPr>
          <a:xfrm>
            <a:off x="133593" y="598190"/>
            <a:ext cx="6591336" cy="646330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取得系統上或受感染環境中的有效帳戶、使用者名稱或電子郵件地址清單。這些資訊可以幫助對手確定存在哪些帳戶，從而有助於後續行為，例如暴力破解、魚叉式網路釣魚攻擊或帳戶接管（例如，有效帳戶）</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會使用多種方法來列舉帳戶，包括濫用現有工具、內建命令以及可能洩露目標環境中的帳戶名稱和角色或權限的錯誤配置</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例如</a:t>
            </a:r>
            <a:r>
              <a:rPr lang="zh-TW" altLang="en-US" dirty="0"/>
              <a:t>，雲端環境通常提供易於存取的介面來取得使用者清單。在主機上，攻擊者可以使用預設的</a:t>
            </a:r>
            <a:r>
              <a:rPr lang="en-US" altLang="zh-TW" dirty="0"/>
              <a:t>PowerShell</a:t>
            </a:r>
            <a:r>
              <a:rPr lang="zh-TW" altLang="en-US" dirty="0"/>
              <a:t>和其他命令列功能來識別帳戶。有關電子郵件地址和帳戶的資訊也可以透過搜尋受感染系統的文件來提取</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use several methods to enumerate accounts, including abuse of existing tools, built-in commands, and potential misconfigurations that leak account names and roles or permissions in the targeted </a:t>
            </a:r>
            <a:r>
              <a:rPr lang="en-US" altLang="zh-TW" dirty="0" smtClean="0"/>
              <a:t>environment.</a:t>
            </a:r>
          </a:p>
          <a:p>
            <a:pPr marL="285750" indent="-285750">
              <a:buFont typeface="Wingdings" panose="05000000000000000000" pitchFamily="2" charset="2"/>
              <a:buChar char="n"/>
            </a:pPr>
            <a:r>
              <a:rPr lang="en-US" altLang="zh-TW" dirty="0" smtClean="0"/>
              <a:t>For </a:t>
            </a:r>
            <a:r>
              <a:rPr lang="en-US" altLang="zh-TW" dirty="0"/>
              <a:t>examples, cloud environments typically provide easily accessible interfaces to obtain user lists. On hosts, adversaries can use default PowerShell and other command line functionality to identify accounts. Information about email addresses and accounts may also be extracted by searching an infected system’s files</a:t>
            </a:r>
            <a:r>
              <a:rPr lang="en-US" altLang="zh-TW" dirty="0" smtClean="0"/>
              <a:t>.</a:t>
            </a:r>
            <a:endParaRPr lang="en-US" altLang="zh-TW" dirty="0"/>
          </a:p>
        </p:txBody>
      </p:sp>
      <p:sp>
        <p:nvSpPr>
          <p:cNvPr id="6" name="矩形 5"/>
          <p:cNvSpPr/>
          <p:nvPr/>
        </p:nvSpPr>
        <p:spPr>
          <a:xfrm>
            <a:off x="6858522" y="985021"/>
            <a:ext cx="4938959" cy="2739211"/>
          </a:xfrm>
          <a:prstGeom prst="rect">
            <a:avLst/>
          </a:prstGeom>
          <a:solidFill>
            <a:srgbClr val="80D299"/>
          </a:solidFill>
        </p:spPr>
        <p:txBody>
          <a:bodyPr wrap="square">
            <a:spAutoFit/>
          </a:bodyPr>
          <a:lstStyle/>
          <a:p>
            <a:r>
              <a:rPr lang="en-US" altLang="zh-TW" sz="1400" b="1" dirty="0">
                <a:latin typeface="Roboto-Regular"/>
              </a:rPr>
              <a:t>ID: T1087</a:t>
            </a:r>
          </a:p>
          <a:p>
            <a:r>
              <a:rPr lang="en-US" altLang="zh-TW" sz="1400" b="1" dirty="0" smtClean="0">
                <a:latin typeface="Roboto-Regular"/>
              </a:rPr>
              <a:t>Sub-techniques : </a:t>
            </a:r>
            <a:r>
              <a:rPr lang="en-US" altLang="zh-TW" sz="1400" dirty="0" smtClean="0">
                <a:hlinkClick r:id="rId2"/>
              </a:rPr>
              <a:t>T1087.001</a:t>
            </a:r>
            <a:r>
              <a:rPr lang="en-US" altLang="zh-TW" sz="1400" dirty="0"/>
              <a:t>, </a:t>
            </a:r>
            <a:r>
              <a:rPr lang="en-US" altLang="zh-TW" sz="1400" dirty="0">
                <a:hlinkClick r:id="rId4"/>
              </a:rPr>
              <a:t>T1087.002</a:t>
            </a:r>
            <a:r>
              <a:rPr lang="en-US" altLang="zh-TW" sz="1400" dirty="0"/>
              <a:t>, </a:t>
            </a:r>
            <a:r>
              <a:rPr lang="en-US" altLang="zh-TW" sz="1400" dirty="0">
                <a:hlinkClick r:id="rId6"/>
              </a:rPr>
              <a:t>T1087.003</a:t>
            </a:r>
            <a:r>
              <a:rPr lang="en-US" altLang="zh-TW" sz="1400" dirty="0"/>
              <a:t>, </a:t>
            </a:r>
            <a:r>
              <a:rPr lang="en-US" altLang="zh-TW" sz="1400" dirty="0" smtClean="0">
                <a:hlinkClick r:id="rId8"/>
              </a:rPr>
              <a:t>T1087.004</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10"/>
              </a:rPr>
              <a:t>Discovery</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Office 365, SaaS,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Daniel </a:t>
            </a:r>
            <a:r>
              <a:rPr lang="en-US" altLang="zh-TW" sz="1400" b="1" dirty="0" err="1">
                <a:latin typeface="Roboto-Regular"/>
              </a:rPr>
              <a:t>Stepanic</a:t>
            </a:r>
            <a:r>
              <a:rPr lang="en-US" altLang="zh-TW" sz="1400" b="1" dirty="0">
                <a:latin typeface="Roboto-Regular"/>
              </a:rPr>
              <a:t>, Elastic; Microsoft Threat Intelligence Center (MSTIC); Travis Smith, Tripwire</a:t>
            </a:r>
          </a:p>
          <a:p>
            <a:r>
              <a:rPr lang="en-US" altLang="zh-TW" sz="1400" b="1" dirty="0">
                <a:latin typeface="Roboto-Regular"/>
              </a:rPr>
              <a:t>Version: 2.4</a:t>
            </a:r>
          </a:p>
          <a:p>
            <a:r>
              <a:rPr lang="en-US" altLang="zh-TW" sz="1400" b="1" dirty="0">
                <a:latin typeface="Roboto-Regular"/>
              </a:rPr>
              <a:t>Created: 31 May 2017</a:t>
            </a:r>
          </a:p>
          <a:p>
            <a:r>
              <a:rPr lang="en-US" altLang="zh-TW" sz="1400" b="1" dirty="0">
                <a:latin typeface="Roboto-Regular"/>
              </a:rPr>
              <a:t>Last Modified: 15 April </a:t>
            </a:r>
            <a:r>
              <a:rPr lang="en-US" altLang="zh-TW" sz="1400" b="1" dirty="0" smtClean="0">
                <a:latin typeface="Roboto-Regular"/>
              </a:rPr>
              <a:t>2023</a:t>
            </a: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pPr/>
              <a:t>94</a:t>
            </a:fld>
            <a:endParaRPr lang="zh-TW" altLang="en-US"/>
          </a:p>
        </p:txBody>
      </p:sp>
    </p:spTree>
    <p:extLst>
      <p:ext uri="{BB962C8B-B14F-4D97-AF65-F5344CB8AC3E}">
        <p14:creationId xmlns:p14="http://schemas.microsoft.com/office/powerpoint/2010/main" val="1176081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20751979"/>
              </p:ext>
            </p:extLst>
          </p:nvPr>
        </p:nvGraphicFramePr>
        <p:xfrm>
          <a:off x="146223" y="910709"/>
          <a:ext cx="11804985" cy="506760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S0445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ShimRatReporter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en-US" altLang="zh-TW" sz="1800" b="0" i="0" kern="1200" dirty="0" smtClean="0">
                          <a:solidFill>
                            <a:schemeClr val="tx1"/>
                          </a:solidFill>
                          <a:effectLst/>
                          <a:latin typeface="+mn-lt"/>
                          <a:ea typeface="+mn-ea"/>
                          <a:cs typeface="+mn-cs"/>
                        </a:rPr>
                        <a:t> listed all non-privileged and privileged accounts available on the machine.</a:t>
                      </a:r>
                      <a:endParaRPr lang="en-US" altLang="zh-TW" sz="16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zh-TW" altLang="en-US" sz="1800" b="0" i="0" kern="1200" dirty="0" smtClean="0">
                          <a:solidFill>
                            <a:schemeClr val="tx1"/>
                          </a:solidFill>
                          <a:effectLst/>
                          <a:latin typeface="+mn-lt"/>
                          <a:ea typeface="+mn-ea"/>
                          <a:cs typeface="+mn-cs"/>
                        </a:rPr>
                        <a:t>列出了電腦上可用的所有非特權和特權帳戶。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C0024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4"/>
                        </a:rPr>
                        <a:t>APT29</a:t>
                      </a:r>
                      <a:r>
                        <a:rPr lang="en-US" altLang="zh-TW" sz="1800" b="0" i="0" kern="1200" dirty="0" smtClean="0">
                          <a:solidFill>
                            <a:schemeClr val="tx1"/>
                          </a:solidFill>
                          <a:effectLst/>
                          <a:latin typeface="+mn-lt"/>
                          <a:ea typeface="+mn-ea"/>
                          <a:cs typeface="+mn-cs"/>
                        </a:rPr>
                        <a:t> obtained a list of users and their roles from an Exchange server using </a:t>
                      </a:r>
                      <a:r>
                        <a:rPr lang="en-US" altLang="zh-TW" dirty="0" smtClean="0">
                          <a:solidFill>
                            <a:srgbClr val="FF0000"/>
                          </a:solidFill>
                        </a:rPr>
                        <a:t>Get-</a:t>
                      </a:r>
                      <a:r>
                        <a:rPr lang="en-US" altLang="zh-TW" dirty="0" err="1" smtClean="0">
                          <a:solidFill>
                            <a:srgbClr val="FF0000"/>
                          </a:solidFill>
                        </a:rPr>
                        <a:t>ManagementRoleAssignment</a:t>
                      </a:r>
                      <a:r>
                        <a:rPr lang="en-US" altLang="zh-TW"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a:t>
                      </a:r>
                      <a:r>
                        <a:rPr lang="zh-TW" altLang="en-US" sz="1800" b="0" i="0" u="none" strike="noStrike" kern="1200" dirty="0" smtClean="0">
                          <a:solidFill>
                            <a:schemeClr val="tx1"/>
                          </a:solidFill>
                          <a:effectLst/>
                          <a:latin typeface="+mn-lt"/>
                          <a:ea typeface="+mn-ea"/>
                          <a:cs typeface="+mn-cs"/>
                          <a:hlinkClick r:id="rId3"/>
                        </a:rPr>
                        <a:t>入侵</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4"/>
                        </a:rPr>
                        <a:t>APT29</a:t>
                      </a:r>
                      <a:r>
                        <a:rPr lang="zh-TW" altLang="en-US" sz="1800" b="0" i="0" kern="1200" dirty="0" smtClean="0">
                          <a:solidFill>
                            <a:schemeClr val="tx1"/>
                          </a:solidFill>
                          <a:effectLst/>
                          <a:latin typeface="+mn-lt"/>
                          <a:ea typeface="+mn-ea"/>
                          <a:cs typeface="+mn-cs"/>
                        </a:rPr>
                        <a:t>使用 </a:t>
                      </a:r>
                      <a:r>
                        <a:rPr lang="en-US" altLang="zh-TW" sz="1800" b="0" i="0" kern="1200" dirty="0" smtClean="0">
                          <a:solidFill>
                            <a:schemeClr val="tx1"/>
                          </a:solidFill>
                          <a:effectLst/>
                          <a:latin typeface="+mn-lt"/>
                          <a:ea typeface="+mn-ea"/>
                          <a:cs typeface="+mn-cs"/>
                        </a:rPr>
                        <a:t>.NET </a:t>
                      </a:r>
                      <a:r>
                        <a:rPr lang="zh-TW" altLang="en-US" sz="1800" b="0" i="0" kern="1200" dirty="0" smtClean="0">
                          <a:solidFill>
                            <a:schemeClr val="tx1"/>
                          </a:solidFill>
                          <a:effectLst/>
                          <a:latin typeface="+mn-lt"/>
                          <a:ea typeface="+mn-ea"/>
                          <a:cs typeface="+mn-cs"/>
                        </a:rPr>
                        <a:t>從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伺服器取得了使用者及其角色的清單</a:t>
                      </a:r>
                      <a:r>
                        <a:rPr lang="en-US" altLang="zh-TW" dirty="0" smtClean="0">
                          <a:solidFill>
                            <a:srgbClr val="FF0000"/>
                          </a:solidFill>
                        </a:rPr>
                        <a:t>Get-</a:t>
                      </a:r>
                      <a:r>
                        <a:rPr lang="en-US" altLang="zh-TW" dirty="0" err="1" smtClean="0">
                          <a:solidFill>
                            <a:srgbClr val="FF0000"/>
                          </a:solidFill>
                        </a:rPr>
                        <a:t>ManagementRoleAssignment</a:t>
                      </a:r>
                      <a:r>
                        <a:rPr lang="zh-TW" altLang="en-US" sz="18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S1065</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Woody RAT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en-US" altLang="zh-TW" sz="1800" b="0" i="0" kern="1200" dirty="0" smtClean="0">
                          <a:solidFill>
                            <a:schemeClr val="tx1"/>
                          </a:solidFill>
                          <a:effectLst/>
                          <a:latin typeface="+mn-lt"/>
                          <a:ea typeface="+mn-ea"/>
                          <a:cs typeface="+mn-cs"/>
                        </a:rPr>
                        <a:t> can identify administrator accounts on an infected machine.</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zh-TW" altLang="en-US" sz="1800" b="0" i="0" kern="1200" dirty="0" smtClean="0">
                          <a:solidFill>
                            <a:schemeClr val="tx1"/>
                          </a:solidFill>
                          <a:effectLst/>
                          <a:latin typeface="+mn-lt"/>
                          <a:ea typeface="+mn-ea"/>
                          <a:cs typeface="+mn-cs"/>
                        </a:rPr>
                        <a:t>可以識別受感染電腦上的管理員帳戶。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S0658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XCSSET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en-US" altLang="zh-TW" sz="1800" b="0" i="0" kern="1200" dirty="0" smtClean="0">
                          <a:solidFill>
                            <a:schemeClr val="tx1"/>
                          </a:solidFill>
                          <a:effectLst/>
                          <a:latin typeface="+mn-lt"/>
                          <a:ea typeface="+mn-ea"/>
                          <a:cs typeface="+mn-cs"/>
                        </a:rPr>
                        <a:t> attempts to discover accounts from various locations such as a user's Evernote, </a:t>
                      </a:r>
                      <a:r>
                        <a:rPr lang="en-US" altLang="zh-TW" sz="1800" b="0" i="0" kern="1200" dirty="0" err="1" smtClean="0">
                          <a:solidFill>
                            <a:schemeClr val="tx1"/>
                          </a:solidFill>
                          <a:effectLst/>
                          <a:latin typeface="+mn-lt"/>
                          <a:ea typeface="+mn-ea"/>
                          <a:cs typeface="+mn-cs"/>
                        </a:rPr>
                        <a:t>AppleID</a:t>
                      </a:r>
                      <a:r>
                        <a:rPr lang="en-US" altLang="zh-TW" sz="1800" b="0" i="0" kern="1200" dirty="0" smtClean="0">
                          <a:solidFill>
                            <a:schemeClr val="tx1"/>
                          </a:solidFill>
                          <a:effectLst/>
                          <a:latin typeface="+mn-lt"/>
                          <a:ea typeface="+mn-ea"/>
                          <a:cs typeface="+mn-cs"/>
                        </a:rPr>
                        <a:t>, Telegram, Skype, and WeChat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zh-TW" altLang="en-US" sz="1800" b="0" i="0" kern="1200" dirty="0" smtClean="0">
                          <a:solidFill>
                            <a:schemeClr val="tx1"/>
                          </a:solidFill>
                          <a:effectLst/>
                          <a:latin typeface="+mn-lt"/>
                          <a:ea typeface="+mn-ea"/>
                          <a:cs typeface="+mn-cs"/>
                        </a:rPr>
                        <a:t>嘗試從不同位置發現帳戶，例如使用者的 </a:t>
                      </a:r>
                      <a:r>
                        <a:rPr lang="en-US" altLang="zh-TW" sz="1800" b="0" i="0" kern="1200" dirty="0" smtClean="0">
                          <a:solidFill>
                            <a:schemeClr val="tx1"/>
                          </a:solidFill>
                          <a:effectLst/>
                          <a:latin typeface="+mn-lt"/>
                          <a:ea typeface="+mn-ea"/>
                          <a:cs typeface="+mn-cs"/>
                        </a:rPr>
                        <a:t>Evernote</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AppleID</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Telegram</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Skype </a:t>
                      </a:r>
                      <a:r>
                        <a:rPr lang="zh-TW" altLang="en-US" sz="1800" b="0" i="0" kern="1200" dirty="0" smtClean="0">
                          <a:solidFill>
                            <a:schemeClr val="tx1"/>
                          </a:solidFill>
                          <a:effectLst/>
                          <a:latin typeface="+mn-lt"/>
                          <a:ea typeface="+mn-ea"/>
                          <a:cs typeface="+mn-cs"/>
                        </a:rPr>
                        <a:t>和微信資料。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95</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2319963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39674248"/>
              </p:ext>
            </p:extLst>
          </p:nvPr>
        </p:nvGraphicFramePr>
        <p:xfrm>
          <a:off x="146223" y="1156446"/>
          <a:ext cx="11804985" cy="3773667"/>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作業系統配置</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Prevent administrator accounts from being enumerated when an application is elevating through UAC since it can lead to the disclosure of account names. The Registry key is located </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chemeClr val="tx1"/>
                          </a:solidFill>
                          <a:effectLst/>
                          <a:latin typeface="+mn-lt"/>
                          <a:ea typeface="+mn-ea"/>
                          <a:cs typeface="+mn-cs"/>
                        </a:rPr>
                        <a:t>. It can be disabled through GPO: Computer Configuration &gt; [Policies] &gt; Administrative Templates &gt; Windows Components &gt; Credential User Interface: E numerate administrator accounts on elevation. </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當應用程式透過 </a:t>
                      </a:r>
                      <a:r>
                        <a:rPr lang="en-US" altLang="zh-TW" sz="1800" b="0" i="0" kern="1200" dirty="0" smtClean="0">
                          <a:solidFill>
                            <a:schemeClr val="tx1"/>
                          </a:solidFill>
                          <a:effectLst/>
                          <a:latin typeface="+mn-lt"/>
                          <a:ea typeface="+mn-ea"/>
                          <a:cs typeface="+mn-cs"/>
                        </a:rPr>
                        <a:t>UAC </a:t>
                      </a:r>
                      <a:r>
                        <a:rPr lang="zh-TW" altLang="en-US" sz="1800" b="0" i="0" kern="1200" dirty="0" smtClean="0">
                          <a:solidFill>
                            <a:schemeClr val="tx1"/>
                          </a:solidFill>
                          <a:effectLst/>
                          <a:latin typeface="+mn-lt"/>
                          <a:ea typeface="+mn-ea"/>
                          <a:cs typeface="+mn-cs"/>
                        </a:rPr>
                        <a:t>提升權限時，防止枚舉管理員帳戶，因為這可能導致帳戶名稱洩露。註冊表項位於</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停用它：電腦設定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a:t>
                      </a:r>
                      <a:r>
                        <a:rPr lang="zh-TW" altLang="en-US" sz="1800" b="0" i="0" kern="1200" dirty="0" smtClean="0">
                          <a:solidFill>
                            <a:schemeClr val="tx1"/>
                          </a:solidFill>
                          <a:effectLst/>
                          <a:latin typeface="+mn-lt"/>
                          <a:ea typeface="+mn-ea"/>
                          <a:cs typeface="+mn-cs"/>
                        </a:rPr>
                        <a:t>管理範本 </a:t>
                      </a:r>
                      <a:r>
                        <a:rPr lang="en-US" altLang="zh-TW" sz="1800" b="0" i="0" kern="1200" dirty="0" smtClean="0">
                          <a:solidFill>
                            <a:schemeClr val="tx1"/>
                          </a:solidFill>
                          <a:effectLst/>
                          <a:latin typeface="+mn-lt"/>
                          <a:ea typeface="+mn-ea"/>
                          <a:cs typeface="+mn-cs"/>
                        </a:rPr>
                        <a:t>&gt; Windows </a:t>
                      </a:r>
                      <a:r>
                        <a:rPr lang="zh-TW" altLang="en-US" sz="1800" b="0" i="0" kern="1200" dirty="0" smtClean="0">
                          <a:solidFill>
                            <a:schemeClr val="tx1"/>
                          </a:solidFill>
                          <a:effectLst/>
                          <a:latin typeface="+mn-lt"/>
                          <a:ea typeface="+mn-ea"/>
                          <a:cs typeface="+mn-cs"/>
                        </a:rPr>
                        <a:t>元件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憑證使用者介面：在提升時列舉管理員帳戶。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097476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57966802"/>
              </p:ext>
            </p:extLst>
          </p:nvPr>
        </p:nvGraphicFramePr>
        <p:xfrm>
          <a:off x="0" y="466238"/>
          <a:ext cx="12192000" cy="470601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logs and other sources of command execution history for actions that could be taken to gather information about accounts, including the use of calls to cloud APIs that perform account discovery.</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System and network discovery techniques normally occur throughout an operation as an adversary learns the environment, and also to an extent in normal network operations. Therefore discovery data and events should not be viewed in isolation, but as part of a chain of behavior that could lead to other activities, such as Lateral Movement, based on the information obtained.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監視日誌和命令執行歷史記錄的其他來源，以了解可用於收集帳戶資訊的操作，包括使用對執行帳戶發現的雲端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的呼叫。</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系統和網路發現技術通常發生在攻擊者了解環境的整個操作過程中，並且在正常網路操作中也在一定程度上發生。因此，不應孤立地看待發現資料和事件，而應將其視為可能導致其他活動（例如基於所獲得資訊的橫向移動）的行為鏈的一部分。</a:t>
                      </a:r>
                    </a:p>
                    <a:p>
                      <a:pPr marL="285750" indent="-285750" fontAlgn="t">
                        <a:buFont typeface="Wingdings" panose="05000000000000000000" pitchFamily="2" charset="2"/>
                        <a:buChar char="n"/>
                      </a:pP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97</a:t>
            </a:fld>
            <a:endParaRPr lang="zh-TW" altLang="en-US"/>
          </a:p>
        </p:txBody>
      </p:sp>
    </p:spTree>
    <p:extLst>
      <p:ext uri="{BB962C8B-B14F-4D97-AF65-F5344CB8AC3E}">
        <p14:creationId xmlns:p14="http://schemas.microsoft.com/office/powerpoint/2010/main" val="1630284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776954234"/>
              </p:ext>
            </p:extLst>
          </p:nvPr>
        </p:nvGraphicFramePr>
        <p:xfrm>
          <a:off x="0" y="466238"/>
          <a:ext cx="12192000" cy="5367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access to file resources that contain local accounts and groups information such as </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FF0000"/>
                          </a:solidFill>
                          <a:effectLst/>
                          <a:latin typeface="+mn-lt"/>
                          <a:ea typeface="+mn-ea"/>
                          <a:cs typeface="+mn-cs"/>
                        </a:rPr>
                        <a:t>/Users directories</a:t>
                      </a:r>
                      <a:r>
                        <a:rPr lang="en-US" altLang="zh-TW" sz="1800" b="0" i="0" kern="1200" dirty="0" smtClean="0">
                          <a:solidFill>
                            <a:schemeClr val="tx1"/>
                          </a:solidFill>
                          <a:effectLst/>
                          <a:latin typeface="+mn-lt"/>
                          <a:ea typeface="+mn-ea"/>
                          <a:cs typeface="+mn-cs"/>
                        </a:rPr>
                        <a:t>, and the SAM database.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If access requires high privileges, look for non-admin objects (such as users or processes) attempting to access restricted file resources.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監視對包含本機帳戶和群組資訊（例如</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zh-TW" altLang="en-US" sz="1800" b="0" i="0" kern="1200" dirty="0" smtClean="0">
                          <a:solidFill>
                            <a:schemeClr val="tx1"/>
                          </a:solidFill>
                          <a:effectLst/>
                          <a:latin typeface="+mn-lt"/>
                          <a:ea typeface="+mn-ea"/>
                          <a:cs typeface="+mn-cs"/>
                        </a:rPr>
                        <a:t>，</a:t>
                      </a:r>
                      <a:r>
                        <a:rPr lang="en-US" altLang="zh-TW" sz="1800" b="0" i="0" kern="1200" dirty="0" smtClean="0">
                          <a:solidFill>
                            <a:srgbClr val="FF0000"/>
                          </a:solidFill>
                          <a:effectLst/>
                          <a:latin typeface="+mn-lt"/>
                          <a:ea typeface="+mn-ea"/>
                          <a:cs typeface="+mn-cs"/>
                        </a:rPr>
                        <a:t>/Users</a:t>
                      </a:r>
                      <a:r>
                        <a:rPr lang="zh-TW" altLang="en-US" sz="1800" b="0" i="0" kern="1200" dirty="0" smtClean="0">
                          <a:solidFill>
                            <a:schemeClr val="tx1"/>
                          </a:solidFill>
                          <a:effectLst/>
                          <a:latin typeface="+mn-lt"/>
                          <a:ea typeface="+mn-ea"/>
                          <a:cs typeface="+mn-cs"/>
                        </a:rPr>
                        <a:t>目錄和 </a:t>
                      </a:r>
                      <a:r>
                        <a:rPr lang="en-US" altLang="zh-TW" sz="1800" b="0" i="0" kern="1200" dirty="0" smtClean="0">
                          <a:solidFill>
                            <a:schemeClr val="tx1"/>
                          </a:solidFill>
                          <a:effectLst/>
                          <a:latin typeface="+mn-lt"/>
                          <a:ea typeface="+mn-ea"/>
                          <a:cs typeface="+mn-cs"/>
                        </a:rPr>
                        <a:t>SAM </a:t>
                      </a:r>
                      <a:r>
                        <a:rPr lang="zh-TW" altLang="en-US" sz="1800" b="0" i="0" kern="1200" dirty="0" smtClean="0">
                          <a:solidFill>
                            <a:schemeClr val="tx1"/>
                          </a:solidFill>
                          <a:effectLst/>
                          <a:latin typeface="+mn-lt"/>
                          <a:ea typeface="+mn-ea"/>
                          <a:cs typeface="+mn-cs"/>
                        </a:rPr>
                        <a:t>資料庫）的檔案資源的存取。</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如果存取需要高權限，請尋找嘗試存取受限檔案資源的非管理物件（例如使用者或流程）。</a:t>
                      </a:r>
                    </a:p>
                    <a:p>
                      <a:pPr marL="285750" indent="-285750" fontAlgn="t">
                        <a:buFont typeface="Wingdings" panose="05000000000000000000" pitchFamily="2" charset="2"/>
                        <a:buChar char="n"/>
                      </a:pP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processes that can be used to enumerate user accounts and groups such as </a:t>
                      </a:r>
                      <a:r>
                        <a:rPr lang="en-US" altLang="zh-TW" sz="1800" b="0" i="0" kern="1200" dirty="0" smtClean="0">
                          <a:solidFill>
                            <a:srgbClr val="FF0000"/>
                          </a:solidFill>
                          <a:effectLst/>
                          <a:latin typeface="+mn-lt"/>
                          <a:ea typeface="+mn-ea"/>
                          <a:cs typeface="+mn-cs"/>
                        </a:rPr>
                        <a:t>net.exe</a:t>
                      </a:r>
                      <a:r>
                        <a:rPr lang="en-US" altLang="zh-TW" sz="1800" b="0" i="0" kern="1200" dirty="0" smtClean="0">
                          <a:solidFill>
                            <a:schemeClr val="tx1"/>
                          </a:solidFill>
                          <a:effectLst/>
                          <a:latin typeface="+mn-lt"/>
                          <a:ea typeface="+mn-ea"/>
                          <a:cs typeface="+mn-cs"/>
                        </a:rPr>
                        <a:t> and</a:t>
                      </a:r>
                      <a:r>
                        <a:rPr lang="en-US" altLang="zh-TW" sz="1800" b="0" i="0" kern="1200" baseline="0" dirty="0" smtClean="0">
                          <a:solidFill>
                            <a:schemeClr val="tx1"/>
                          </a:solidFill>
                          <a:effectLst/>
                          <a:latin typeface="+mn-lt"/>
                          <a:ea typeface="+mn-ea"/>
                          <a:cs typeface="+mn-cs"/>
                        </a:rPr>
                        <a:t> </a:t>
                      </a:r>
                      <a:r>
                        <a:rPr lang="en-US" altLang="zh-TW" sz="1800" b="0" i="0" kern="1200" baseline="0" dirty="0" smtClean="0">
                          <a:solidFill>
                            <a:srgbClr val="FF0000"/>
                          </a:solidFill>
                          <a:effectLst/>
                          <a:latin typeface="+mn-lt"/>
                          <a:ea typeface="+mn-ea"/>
                          <a:cs typeface="+mn-cs"/>
                        </a:rPr>
                        <a:t>netl.exe</a:t>
                      </a:r>
                      <a:r>
                        <a:rPr lang="en-US" altLang="zh-TW" sz="1800" b="0" i="0" kern="1200" dirty="0" smtClean="0">
                          <a:solidFill>
                            <a:schemeClr val="tx1"/>
                          </a:solidFill>
                          <a:effectLst/>
                          <a:latin typeface="+mn-lt"/>
                          <a:ea typeface="+mn-ea"/>
                          <a:cs typeface="+mn-cs"/>
                        </a:rPr>
                        <a:t>, especially when executed in quick succession</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Information may also be acquired through Windows system management tools such as </a:t>
                      </a:r>
                      <a:r>
                        <a:rPr lang="en-US" altLang="zh-TW" sz="1800" b="0" i="0" u="none" strike="noStrike" kern="1200" dirty="0" smtClean="0">
                          <a:solidFill>
                            <a:schemeClr val="tx1"/>
                          </a:solidFill>
                          <a:effectLst/>
                          <a:latin typeface="+mn-lt"/>
                          <a:ea typeface="+mn-ea"/>
                          <a:cs typeface="+mn-cs"/>
                        </a:rPr>
                        <a:t>Windows Management Instrumentation</a:t>
                      </a:r>
                      <a:r>
                        <a:rPr lang="en-US" altLang="zh-TW" sz="1800" b="0" i="0" kern="1200" dirty="0" smtClean="0">
                          <a:solidFill>
                            <a:schemeClr val="tx1"/>
                          </a:solidFill>
                          <a:effectLst/>
                          <a:latin typeface="+mn-lt"/>
                          <a:ea typeface="+mn-ea"/>
                          <a:cs typeface="+mn-cs"/>
                        </a:rPr>
                        <a:t> and </a:t>
                      </a:r>
                      <a:r>
                        <a:rPr lang="en-US" altLang="zh-TW" sz="1800" b="0" i="0" u="none" strike="noStrike" kern="1200" dirty="0" smtClean="0">
                          <a:solidFill>
                            <a:schemeClr val="tx1"/>
                          </a:solidFill>
                          <a:effectLst/>
                          <a:latin typeface="+mn-lt"/>
                          <a:ea typeface="+mn-ea"/>
                          <a:cs typeface="+mn-cs"/>
                        </a:rPr>
                        <a:t>PowerShell</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監視可用於枚舉使用者帳戶和群組的進程，例如</a:t>
                      </a:r>
                      <a:r>
                        <a:rPr lang="en-US" altLang="zh-TW" sz="1800" b="0" i="0" kern="1200" dirty="0" smtClean="0">
                          <a:solidFill>
                            <a:srgbClr val="FF0000"/>
                          </a:solidFill>
                          <a:effectLst/>
                          <a:latin typeface="+mn-lt"/>
                          <a:ea typeface="+mn-ea"/>
                          <a:cs typeface="+mn-cs"/>
                        </a:rPr>
                        <a:t>net.exe</a:t>
                      </a:r>
                      <a:r>
                        <a:rPr lang="zh-TW" altLang="en-US" sz="1800" b="0" i="0" kern="1200" dirty="0" smtClean="0">
                          <a:solidFill>
                            <a:schemeClr val="tx1"/>
                          </a:solidFill>
                          <a:effectLst/>
                          <a:latin typeface="+mn-lt"/>
                          <a:ea typeface="+mn-ea"/>
                          <a:cs typeface="+mn-cs"/>
                        </a:rPr>
                        <a:t>和</a:t>
                      </a:r>
                      <a:r>
                        <a:rPr lang="en-US" altLang="zh-TW" sz="1800" b="0" i="0" kern="1200" baseline="0" dirty="0" smtClean="0">
                          <a:solidFill>
                            <a:srgbClr val="FF0000"/>
                          </a:solidFill>
                          <a:effectLst/>
                          <a:latin typeface="+mn-lt"/>
                          <a:ea typeface="+mn-ea"/>
                          <a:cs typeface="+mn-cs"/>
                        </a:rPr>
                        <a:t>netl.exe</a:t>
                      </a:r>
                      <a:r>
                        <a:rPr lang="zh-TW" altLang="en-US" sz="1800" b="0" i="0" kern="1200" dirty="0" smtClean="0">
                          <a:solidFill>
                            <a:schemeClr val="tx1"/>
                          </a:solidFill>
                          <a:effectLst/>
                          <a:latin typeface="+mn-lt"/>
                          <a:ea typeface="+mn-ea"/>
                          <a:cs typeface="+mn-cs"/>
                        </a:rPr>
                        <a:t>，特別是在快速連續執行時。也可以透過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系統管理工具（例如</a:t>
                      </a:r>
                      <a:r>
                        <a:rPr lang="en-US" altLang="zh-TW" sz="1800" b="0" i="0" u="none" strike="noStrike" kern="1200" dirty="0" smtClean="0">
                          <a:solidFill>
                            <a:schemeClr val="tx1"/>
                          </a:solidFill>
                          <a:effectLst/>
                          <a:latin typeface="+mn-lt"/>
                          <a:ea typeface="+mn-ea"/>
                          <a:cs typeface="+mn-cs"/>
                        </a:rPr>
                        <a:t>Windows Management Instrumentation</a:t>
                      </a:r>
                      <a:r>
                        <a:rPr lang="zh-TW" altLang="en-US" sz="1800" b="0" i="0" kern="1200" dirty="0" smtClean="0">
                          <a:solidFill>
                            <a:schemeClr val="tx1"/>
                          </a:solidFill>
                          <a:effectLst/>
                          <a:latin typeface="+mn-lt"/>
                          <a:ea typeface="+mn-ea"/>
                          <a:cs typeface="+mn-cs"/>
                        </a:rPr>
                        <a:t>和</a:t>
                      </a:r>
                      <a:r>
                        <a:rPr lang="en-US" altLang="zh-TW" sz="1800" b="0" i="0" u="none" strike="noStrike" kern="1200" dirty="0" smtClean="0">
                          <a:solidFill>
                            <a:schemeClr val="tx1"/>
                          </a:solidFill>
                          <a:effectLst/>
                          <a:latin typeface="+mn-lt"/>
                          <a:ea typeface="+mn-ea"/>
                          <a:cs typeface="+mn-cs"/>
                        </a:rPr>
                        <a:t>PowerShell</a:t>
                      </a:r>
                      <a:r>
                        <a:rPr lang="zh-TW" altLang="en-US" sz="1800" b="0" i="0" u="none" strike="noStrike"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取得資訊。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pPr/>
              <a:t>98</a:t>
            </a:fld>
            <a:endParaRPr lang="zh-TW" altLang="en-US"/>
          </a:p>
        </p:txBody>
      </p:sp>
    </p:spTree>
    <p:extLst>
      <p:ext uri="{BB962C8B-B14F-4D97-AF65-F5344CB8AC3E}">
        <p14:creationId xmlns:p14="http://schemas.microsoft.com/office/powerpoint/2010/main" val="494834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637877461"/>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10.</a:t>
                      </a:r>
                      <a:r>
                        <a:rPr lang="zh-TW" altLang="en-US" sz="2800" dirty="0" smtClean="0"/>
                        <a:t>橫向移動</a:t>
                      </a:r>
                      <a:r>
                        <a:rPr lang="en-US" altLang="zh-TW" sz="2800" dirty="0" smtClean="0"/>
                        <a:t>Lateral Movement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a:t>
                      </a:r>
                      <a:r>
                        <a:rPr lang="zh-TW" altLang="en-US" sz="2800" b="1" dirty="0" smtClean="0"/>
                        <a:t>遠端服務的利用 </a:t>
                      </a:r>
                      <a:r>
                        <a:rPr lang="en-US" altLang="zh-TW" sz="2800" b="1" dirty="0" smtClean="0"/>
                        <a:t>Exploitation of Remote Services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內部魚叉式網路釣魚 </a:t>
                      </a:r>
                      <a:r>
                        <a:rPr lang="en-US" altLang="zh-TW" sz="2800" b="1" dirty="0" smtClean="0"/>
                        <a:t>Internal </a:t>
                      </a:r>
                      <a:r>
                        <a:rPr lang="en-US" altLang="zh-TW" sz="2800" b="1" dirty="0" err="1" smtClean="0"/>
                        <a:t>Spearphishing</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橫向工具傳輸</a:t>
                      </a:r>
                      <a:r>
                        <a:rPr lang="en-US" altLang="zh-TW" sz="2800" b="1" dirty="0" smtClean="0"/>
                        <a:t> Lateral Tool Transfer</a:t>
                      </a:r>
                      <a:endParaRPr lang="en-US" altLang="zh-TW" sz="2800" b="1" dirty="0" smtClean="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4.</a:t>
                      </a:r>
                      <a:r>
                        <a:rPr lang="zh-TW" altLang="en-US" sz="2800" b="1" dirty="0" smtClean="0"/>
                        <a:t>遠端服務會話劫持</a:t>
                      </a:r>
                      <a:r>
                        <a:rPr lang="en-US" altLang="zh-TW" sz="2800" b="1" dirty="0" smtClean="0"/>
                        <a:t>(2) Remote Service Session Hijacking</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5.</a:t>
                      </a:r>
                      <a:r>
                        <a:rPr lang="zh-TW" altLang="en-US" sz="2800" b="1" dirty="0" smtClean="0"/>
                        <a:t>遠端服務</a:t>
                      </a:r>
                      <a:r>
                        <a:rPr lang="en-US" altLang="zh-TW" sz="2800" b="1" dirty="0" smtClean="0"/>
                        <a:t>(8) Remote Services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6.</a:t>
                      </a:r>
                      <a:r>
                        <a:rPr lang="zh-TW" altLang="en-US" sz="2800" b="1" dirty="0" smtClean="0"/>
                        <a:t>透過可移動介質複製 </a:t>
                      </a:r>
                      <a:r>
                        <a:rPr lang="en-US" altLang="zh-TW" sz="2800" b="1" dirty="0" smtClean="0"/>
                        <a:t>Replication Through Removable Media</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295751649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7.</a:t>
                      </a:r>
                      <a:r>
                        <a:rPr lang="zh-TW" altLang="en-US" sz="2800" b="1" dirty="0" smtClean="0"/>
                        <a:t>軟體部署工具 </a:t>
                      </a:r>
                      <a:r>
                        <a:rPr lang="en-US" altLang="zh-TW" sz="2800" b="1" dirty="0" smtClean="0"/>
                        <a:t>Software Deployment Tools</a:t>
                      </a:r>
                      <a:r>
                        <a:rPr lang="zh-TW" altLang="en-US" sz="2800" b="1" dirty="0" smtClean="0"/>
                        <a:t>  </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8.</a:t>
                      </a:r>
                      <a:r>
                        <a:rPr lang="zh-TW" altLang="en-US" sz="2800" b="1" dirty="0" smtClean="0"/>
                        <a:t>汙點分享內容 </a:t>
                      </a:r>
                      <a:r>
                        <a:rPr lang="en-US" altLang="zh-TW" sz="2800" b="1" dirty="0" smtClean="0"/>
                        <a:t>Taint Shared Content</a:t>
                      </a:r>
                      <a:endParaRPr lang="en-US" altLang="zh-TW" sz="2800" b="1" dirty="0"/>
                    </a:p>
                  </a:txBody>
                  <a:tcPr/>
                </a:tc>
                <a:extLst>
                  <a:ext uri="{0D108BD9-81ED-4DB2-BD59-A6C34878D82A}">
                    <a16:rowId xmlns:a16="http://schemas.microsoft.com/office/drawing/2014/main" val="211472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9.</a:t>
                      </a:r>
                      <a:r>
                        <a:rPr lang="zh-TW" altLang="en-US" sz="2800" b="1" dirty="0" smtClean="0"/>
                        <a:t>使用替代驗證材料</a:t>
                      </a:r>
                      <a:r>
                        <a:rPr lang="en-US" altLang="zh-TW" sz="2800" b="1" dirty="0" smtClean="0"/>
                        <a:t>(4)</a:t>
                      </a:r>
                      <a:r>
                        <a:rPr lang="zh-TW" altLang="en-US" sz="2800" b="1" dirty="0" smtClean="0"/>
                        <a:t> </a:t>
                      </a:r>
                      <a:r>
                        <a:rPr lang="en-US" altLang="zh-TW" sz="2800" b="1" dirty="0" smtClean="0"/>
                        <a:t>Use Alternate Authentication Material</a:t>
                      </a:r>
                      <a:endParaRPr lang="en-US" altLang="zh-TW" sz="2800" b="1" dirty="0"/>
                    </a:p>
                  </a:txBody>
                  <a:tcPr/>
                </a:tc>
                <a:extLst>
                  <a:ext uri="{0D108BD9-81ED-4DB2-BD59-A6C34878D82A}">
                    <a16:rowId xmlns:a16="http://schemas.microsoft.com/office/drawing/2014/main"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pPr/>
              <a:t>99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8701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1402</TotalTime>
  <Words>22782</Words>
  <Application>Microsoft Office PowerPoint</Application>
  <PresentationFormat>寬螢幕</PresentationFormat>
  <Paragraphs>2382</Paragraphs>
  <Slides>149</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149</vt:i4>
      </vt:variant>
    </vt:vector>
  </HeadingPairs>
  <TitlesOfParts>
    <vt:vector size="162"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使用者</cp:lastModifiedBy>
  <cp:revision>109</cp:revision>
  <dcterms:created xsi:type="dcterms:W3CDTF">2023-09-26T00:39:18Z</dcterms:created>
  <dcterms:modified xsi:type="dcterms:W3CDTF">2023-11-06T13:14:32Z</dcterms:modified>
</cp:coreProperties>
</file>